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4"/>
  </p:sldMasterIdLst>
  <p:notesMasterIdLst>
    <p:notesMasterId r:id="rId45"/>
  </p:notesMasterIdLst>
  <p:sldIdLst>
    <p:sldId id="299" r:id="rId5"/>
    <p:sldId id="257" r:id="rId6"/>
    <p:sldId id="258" r:id="rId7"/>
    <p:sldId id="259" r:id="rId8"/>
    <p:sldId id="1002" r:id="rId9"/>
    <p:sldId id="260" r:id="rId10"/>
    <p:sldId id="261" r:id="rId11"/>
    <p:sldId id="300" r:id="rId12"/>
    <p:sldId id="301" r:id="rId13"/>
    <p:sldId id="263" r:id="rId14"/>
    <p:sldId id="267" r:id="rId15"/>
    <p:sldId id="266" r:id="rId16"/>
    <p:sldId id="268" r:id="rId17"/>
    <p:sldId id="269" r:id="rId18"/>
    <p:sldId id="270" r:id="rId19"/>
    <p:sldId id="271" r:id="rId20"/>
    <p:sldId id="272" r:id="rId21"/>
    <p:sldId id="291" r:id="rId22"/>
    <p:sldId id="273" r:id="rId23"/>
    <p:sldId id="274" r:id="rId24"/>
    <p:sldId id="277" r:id="rId25"/>
    <p:sldId id="294" r:id="rId26"/>
    <p:sldId id="275" r:id="rId27"/>
    <p:sldId id="276" r:id="rId28"/>
    <p:sldId id="281" r:id="rId29"/>
    <p:sldId id="278" r:id="rId30"/>
    <p:sldId id="279" r:id="rId31"/>
    <p:sldId id="280" r:id="rId32"/>
    <p:sldId id="298" r:id="rId33"/>
    <p:sldId id="284" r:id="rId34"/>
    <p:sldId id="282" r:id="rId35"/>
    <p:sldId id="288" r:id="rId36"/>
    <p:sldId id="289" r:id="rId37"/>
    <p:sldId id="290" r:id="rId38"/>
    <p:sldId id="293" r:id="rId39"/>
    <p:sldId id="296" r:id="rId40"/>
    <p:sldId id="1003" r:id="rId41"/>
    <p:sldId id="286" r:id="rId42"/>
    <p:sldId id="292" r:id="rId43"/>
    <p:sldId id="287" r:id="rId44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0000000-0000-0000-0000-000000000000}" v="130" dt="2026-09-17T13:37:04.18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85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039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viewProps" Target="viewProps.xml"/><Relationship Id="rId50" Type="http://schemas.microsoft.com/office/2015/10/relationships/revisionInfo" Target="revisionInfo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theme" Target="theme/theme1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presProps" Target="presProps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Papadia FS et al. Obes Surg. 2026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https://pubmed.ncbi.nlm.nih.gov/34664391/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https://pubmed.ncbi.nlm.nih.gov/42624709/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https://link.springer.com/content/pdf/10.1007/s11695-023-06561-y.pdf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https://link.springer.com/content/pdf/10.1007/s11695-023-06561-y.pdf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https://pubmed.ncbi.nlm.nih.gov/38310502/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Papadia FS et al. Obes Surg. 2025;35:1961–1970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77806240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Papadia FS et al. Eur J Clin Invest. 2026;56:e70234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https://pubmed.ncbi.nlm.nih.gov/33780222/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75675652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https://academic.oup.com/ecco-jcc/article/15/9/1474/6145790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https://doi.org/10.3390/gastroent15030050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Papadia F et al. Surg Obes Relat Dis. 2023;19:1110–1118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Papadia FS et al. BJS. 2024;111:znad414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Papadia FS et al. Ann Surg. 2026. doi:10.1097/SLA.0000000000007087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https://jamanetwork.com/journals/jamanetworkopen/fullarticle/2819014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https://doi.org/10.1016/S0140-6736(25)01070-0</a:t>
            </a:r>
          </a:p>
          <a:p>
            <a:r>
              <a:t>https://pubmed.ncbi.nlm.nih.gov/42567777/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036404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arallelogramma 14">
            <a:extLst>
              <a:ext uri="{FF2B5EF4-FFF2-40B4-BE49-F238E27FC236}">
                <a16:creationId xmlns:a16="http://schemas.microsoft.com/office/drawing/2014/main" id="{F5AA8A10-E19C-430B-9D5D-8D12F92BFEC5}"/>
              </a:ext>
            </a:extLst>
          </p:cNvPr>
          <p:cNvSpPr/>
          <p:nvPr userDrawn="1"/>
        </p:nvSpPr>
        <p:spPr>
          <a:xfrm>
            <a:off x="7972121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t-IT" noProof="0" dirty="0"/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A7C93D4F-3003-4D58-9AFB-356A0F800F42}"/>
              </a:ext>
            </a:extLst>
          </p:cNvPr>
          <p:cNvSpPr/>
          <p:nvPr userDrawn="1"/>
        </p:nvSpPr>
        <p:spPr>
          <a:xfrm>
            <a:off x="4653265" y="0"/>
            <a:ext cx="139933" cy="6858000"/>
          </a:xfrm>
          <a:prstGeom prst="rect">
            <a:avLst/>
          </a:prstGeom>
          <a:solidFill>
            <a:srgbClr val="9CCEC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9925CCF1-92C0-4AF3-BFAF-4921631915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C3F388D4-15DF-446A-91AA-72876CD48301}" type="datetime1">
              <a:rPr lang="it-IT" noProof="0" smtClean="0"/>
              <a:t>18/09/2026</a:t>
            </a:fld>
            <a:endParaRPr lang="it-IT" noProof="0" dirty="0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051A78A9-3DFF-4937-A9F2-5D8CF495F3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5FAEB271-5CC0-4759-BC6E-8BE53AB227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it-IT" noProof="0" smtClean="0"/>
              <a:t>‹N›</a:t>
            </a:fld>
            <a:endParaRPr lang="it-IT" noProof="0" dirty="0"/>
          </a:p>
        </p:txBody>
      </p:sp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629400" y="758952"/>
            <a:ext cx="4526280" cy="3227514"/>
          </a:xfrm>
        </p:spPr>
        <p:txBody>
          <a:bodyPr rtlCol="0" anchor="b">
            <a:normAutofit/>
          </a:bodyPr>
          <a:lstStyle>
            <a:lvl1pPr algn="l">
              <a:lnSpc>
                <a:spcPct val="90000"/>
              </a:lnSpc>
              <a:defRPr sz="6000" b="1" spc="-50" baseline="0">
                <a:solidFill>
                  <a:srgbClr val="374D81"/>
                </a:solidFill>
                <a:latin typeface="+mn-lt"/>
              </a:defRPr>
            </a:lvl1pPr>
          </a:lstStyle>
          <a:p>
            <a:pPr rtl="0"/>
            <a:r>
              <a:rPr lang="it-IT" noProof="0" dirty="0"/>
              <a:t>Fare clic per modificare lo stile del titolo dello schema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6632171" y="4508500"/>
            <a:ext cx="4526280" cy="1279652"/>
          </a:xfrm>
        </p:spPr>
        <p:txBody>
          <a:bodyPr lIns="91440" rIns="91440" rtlCol="0">
            <a:normAutofit/>
          </a:bodyPr>
          <a:lstStyle>
            <a:lvl1pPr marL="0" indent="0" algn="l">
              <a:buNone/>
              <a:defRPr sz="2400" b="1" cap="all" spc="200" baseline="0">
                <a:solidFill>
                  <a:srgbClr val="9CCEC7"/>
                </a:solidFill>
                <a:latin typeface="+mn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pPr rtl="0"/>
            <a:r>
              <a:rPr lang="it-IT" noProof="0" dirty="0"/>
              <a:t>Fare clic per modificare lo stile del sottotitolo dello schema</a:t>
            </a:r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6D3E1BBA-670B-4CAE-B839-50ADB23DDBC6}"/>
              </a:ext>
            </a:extLst>
          </p:cNvPr>
          <p:cNvSpPr/>
          <p:nvPr userDrawn="1"/>
        </p:nvSpPr>
        <p:spPr>
          <a:xfrm>
            <a:off x="4577160" y="3841"/>
            <a:ext cx="139933" cy="6858000"/>
          </a:xfrm>
          <a:prstGeom prst="rect">
            <a:avLst/>
          </a:prstGeom>
          <a:solidFill>
            <a:srgbClr val="374D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  <p:pic>
        <p:nvPicPr>
          <p:cNvPr id="9" name="Immagine 8">
            <a:extLst>
              <a:ext uri="{FF2B5EF4-FFF2-40B4-BE49-F238E27FC236}">
                <a16:creationId xmlns:a16="http://schemas.microsoft.com/office/drawing/2014/main" id="{2E622CB9-4085-11F5-32B7-7BD234D5CC6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23246" y="0"/>
            <a:ext cx="480040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416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82D8886-6143-0EC1-3422-B1A057CC2B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2BC946B3-77D9-84E3-1347-7E91E19A31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7C5D50DA-CADE-064E-989B-80FE374634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41DF1A-1BE7-4744-87C0-90DC114B9B5A}" type="datetimeFigureOut">
              <a:rPr lang="it-IT" smtClean="0"/>
              <a:t>18/09/2026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F662D535-DE21-0189-9234-2755502FFA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C14F9FE7-4008-9900-BA59-94D575661A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AD1F53-F00C-408A-B9F2-A51DBCB37F4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852497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hyperlink" Target="mailto:francesco.papadia@hsanmartino.it" TargetMode="External"/><Relationship Id="rId2" Type="http://schemas.openxmlformats.org/officeDocument/2006/relationships/hyperlink" Target="mailto:francesco.papadia@unige.it" TargetMode="External"/><Relationship Id="rId1" Type="http://schemas.openxmlformats.org/officeDocument/2006/relationships/slideLayout" Target="../slideLayouts/slideLayout3.xml"/><Relationship Id="rId4" Type="http://schemas.openxmlformats.org/officeDocument/2006/relationships/hyperlink" Target="mailto:francescopapadia@yahoo.com" TargetMode="Externa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sicob/sicob_panel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19456" y="0"/>
            <a:ext cx="48006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592824" y="868680"/>
            <a:ext cx="4526280" cy="1965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374D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Dark Side of</a:t>
            </a:r>
            <a:endParaRPr lang="en-US" sz="3300" dirty="0"/>
          </a:p>
          <a:p>
            <a:pPr marL="0" indent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374D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Pure Metabolic Surgery</a:t>
            </a:r>
            <a:endParaRPr lang="en-US" sz="3300" dirty="0"/>
          </a:p>
        </p:txBody>
      </p:sp>
      <p:sp>
        <p:nvSpPr>
          <p:cNvPr id="4" name="Text 1"/>
          <p:cNvSpPr txBox="1"/>
          <p:nvPr/>
        </p:nvSpPr>
        <p:spPr>
          <a:xfrm>
            <a:off x="6592824" y="2880360"/>
            <a:ext cx="4526280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i="1" dirty="0">
                <a:solidFill>
                  <a:srgbClr val="4A66A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Come affrontare il buio delle complicanze metaboliche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6629400" y="4507992"/>
            <a:ext cx="45262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b="1" kern="0" spc="100" dirty="0">
                <a:solidFill>
                  <a:srgbClr val="9CCEC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FRANCESCO SAVERIO PAPADIA</a:t>
            </a:r>
            <a:endParaRPr lang="en-US" sz="2000" dirty="0"/>
          </a:p>
        </p:txBody>
      </p:sp>
      <p:sp>
        <p:nvSpPr>
          <p:cNvPr id="6" name="Text 3"/>
          <p:cNvSpPr txBox="1"/>
          <p:nvPr/>
        </p:nvSpPr>
        <p:spPr>
          <a:xfrm>
            <a:off x="6629400" y="5074920"/>
            <a:ext cx="452628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300" b="1" kern="0" spc="50" dirty="0">
                <a:solidFill>
                  <a:srgbClr val="9CCEC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UNIVERSITÀ DI GENOVA (DISC)</a:t>
            </a:r>
            <a:endParaRPr lang="en-US" sz="1300" dirty="0"/>
          </a:p>
          <a:p>
            <a:pPr marL="0" indent="0">
              <a:lnSpc>
                <a:spcPct val="115000"/>
              </a:lnSpc>
              <a:buNone/>
            </a:pPr>
            <a:r>
              <a:rPr lang="en-US" sz="1300" b="1" kern="0" spc="50" dirty="0">
                <a:solidFill>
                  <a:srgbClr val="9CCEC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IRCCS OSPEDALE POLICLINICO SAN MARTINO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ttangolo 14">
            <a:extLst>
              <a:ext uri="{FF2B5EF4-FFF2-40B4-BE49-F238E27FC236}">
                <a16:creationId xmlns:a16="http://schemas.microsoft.com/office/drawing/2014/main" id="{755C37B4-8CF1-4CE2-90F3-EF7CA0E6E7F6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17213F"/>
          </a:solidFill>
          <a:ln w="0"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DBF37810-218B-4540-BAFE-5C7CE6723857}"/>
              </a:ext>
            </a:extLst>
          </p:cNvPr>
          <p:cNvSpPr>
            <a:spLocks noGrp="1"/>
          </p:cNvSpPr>
          <p:nvPr/>
        </p:nvSpPr>
        <p:spPr>
          <a:xfrm>
            <a:off x="685800" y="323850"/>
            <a:ext cx="9906000" cy="2095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6987" lnSpcReduction="10000"/>
          </a:bodyPr>
          <a:lstStyle/>
          <a:p>
            <a:pPr algn="l">
              <a:defRPr sz="975" b="1" i="0">
                <a:solidFill>
                  <a:srgbClr val="2E63A8"/>
                </a:solidFill>
                <a:latin typeface="Arial"/>
                <a:ea typeface="Arial"/>
                <a:cs typeface="Arial"/>
              </a:defRPr>
            </a:pPr>
            <a:r>
              <a:rPr sz="975" b="1" i="0">
                <a:solidFill>
                  <a:srgbClr val="2E63A8"/>
                </a:solidFill>
                <a:latin typeface="Arial"/>
                <a:ea typeface="Arial"/>
                <a:cs typeface="Arial"/>
              </a:rPr>
              <a:t>PREMESSA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6D986CAD-0A94-412E-9BC4-0AD01A988E46}"/>
              </a:ext>
            </a:extLst>
          </p:cNvPr>
          <p:cNvSpPr>
            <a:spLocks noGrp="1"/>
          </p:cNvSpPr>
          <p:nvPr/>
        </p:nvSpPr>
        <p:spPr>
          <a:xfrm>
            <a:off x="685800" y="552450"/>
            <a:ext cx="10668000" cy="609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2550" b="1" i="0">
                <a:solidFill>
                  <a:srgbClr val="17213F"/>
                </a:solidFill>
                <a:latin typeface="Arial"/>
                <a:ea typeface="Arial"/>
                <a:cs typeface="Arial"/>
              </a:defRPr>
            </a:pPr>
            <a:r>
              <a:rPr sz="2550" b="1" i="0">
                <a:solidFill>
                  <a:srgbClr val="17213F"/>
                </a:solidFill>
                <a:latin typeface="Arial"/>
                <a:ea typeface="Arial"/>
                <a:cs typeface="Arial"/>
              </a:rPr>
              <a:t>Da quale prospettiva parlo</a:t>
            </a:r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B28E3B6B-DAAA-4EEC-BDF2-521F74D580E9}"/>
              </a:ext>
            </a:extLst>
          </p:cNvPr>
          <p:cNvSpPr>
            <a:spLocks noGrp="1"/>
          </p:cNvSpPr>
          <p:nvPr/>
        </p:nvSpPr>
        <p:spPr>
          <a:xfrm>
            <a:off x="876300" y="1476375"/>
            <a:ext cx="3143250" cy="571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2850" b="1" i="0">
                <a:solidFill>
                  <a:srgbClr val="2E63A8"/>
                </a:solidFill>
                <a:latin typeface="Arial"/>
                <a:ea typeface="Arial"/>
                <a:cs typeface="Arial"/>
              </a:defRPr>
            </a:pPr>
            <a:r>
              <a:rPr sz="2850" b="1" i="0">
                <a:solidFill>
                  <a:srgbClr val="2E63A8"/>
                </a:solidFill>
                <a:latin typeface="Arial"/>
                <a:ea typeface="Arial"/>
                <a:cs typeface="Arial"/>
              </a:rPr>
              <a:t>32%</a:t>
            </a:r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C3BD211E-4924-4EA4-95BE-DCD21E61BE77}"/>
              </a:ext>
            </a:extLst>
          </p:cNvPr>
          <p:cNvSpPr>
            <a:spLocks noGrp="1"/>
          </p:cNvSpPr>
          <p:nvPr/>
        </p:nvSpPr>
        <p:spPr>
          <a:xfrm>
            <a:off x="876300" y="2028825"/>
            <a:ext cx="3143250" cy="6858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350" b="0" i="0">
                <a:solidFill>
                  <a:srgbClr val="182033"/>
                </a:solidFill>
                <a:latin typeface="Arial"/>
                <a:ea typeface="Arial"/>
                <a:cs typeface="Arial"/>
              </a:defRPr>
            </a:pPr>
            <a:r>
              <a:rPr sz="1350" b="0" i="0">
                <a:solidFill>
                  <a:srgbClr val="182033"/>
                </a:solidFill>
                <a:latin typeface="Arial"/>
                <a:ea typeface="Arial"/>
                <a:cs typeface="Arial"/>
              </a:rPr>
              <a:t>del mio case-mix personale: BPD/DS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51105A0B-A697-46F0-9DAB-C89F87EC0FA1}"/>
              </a:ext>
            </a:extLst>
          </p:cNvPr>
          <p:cNvSpPr>
            <a:spLocks noGrp="1"/>
          </p:cNvSpPr>
          <p:nvPr/>
        </p:nvSpPr>
        <p:spPr>
          <a:xfrm>
            <a:off x="4524375" y="1476375"/>
            <a:ext cx="2667000" cy="571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2850" b="1" i="0">
                <a:solidFill>
                  <a:srgbClr val="397D78"/>
                </a:solidFill>
                <a:latin typeface="Arial"/>
                <a:ea typeface="Arial"/>
                <a:cs typeface="Arial"/>
              </a:defRPr>
            </a:pPr>
            <a:r>
              <a:rPr sz="2850" b="1" i="0">
                <a:solidFill>
                  <a:srgbClr val="397D78"/>
                </a:solidFill>
                <a:latin typeface="Arial"/>
                <a:ea typeface="Arial"/>
                <a:cs typeface="Arial"/>
              </a:rPr>
              <a:t>19%</a:t>
            </a:r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D5EDF3FA-DF3D-496E-BD83-3DFAE2CE32AB}"/>
              </a:ext>
            </a:extLst>
          </p:cNvPr>
          <p:cNvSpPr>
            <a:spLocks noGrp="1"/>
          </p:cNvSpPr>
          <p:nvPr/>
        </p:nvSpPr>
        <p:spPr>
          <a:xfrm>
            <a:off x="4524375" y="2028825"/>
            <a:ext cx="2667000" cy="6858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350" b="0" i="0">
                <a:solidFill>
                  <a:srgbClr val="182033"/>
                </a:solidFill>
                <a:latin typeface="Arial"/>
                <a:ea typeface="Arial"/>
                <a:cs typeface="Arial"/>
              </a:defRPr>
            </a:pPr>
            <a:r>
              <a:rPr sz="1350" b="0" i="0">
                <a:solidFill>
                  <a:srgbClr val="182033"/>
                </a:solidFill>
                <a:latin typeface="Arial"/>
                <a:ea typeface="Arial"/>
                <a:cs typeface="Arial"/>
              </a:rPr>
              <a:t>chirurgia revisionale</a:t>
            </a:r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8C4F0FD1-E69C-465A-9169-7866DDF9F234}"/>
              </a:ext>
            </a:extLst>
          </p:cNvPr>
          <p:cNvSpPr>
            <a:spLocks noGrp="1"/>
          </p:cNvSpPr>
          <p:nvPr/>
        </p:nvSpPr>
        <p:spPr>
          <a:xfrm>
            <a:off x="7905750" y="1476375"/>
            <a:ext cx="3143250" cy="571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2850" b="1" i="0">
                <a:solidFill>
                  <a:srgbClr val="C43C32"/>
                </a:solidFill>
                <a:latin typeface="Arial"/>
                <a:ea typeface="Arial"/>
                <a:cs typeface="Arial"/>
              </a:defRPr>
            </a:pPr>
            <a:r>
              <a:rPr sz="2850" b="1" i="0">
                <a:solidFill>
                  <a:srgbClr val="C43C32"/>
                </a:solidFill>
                <a:latin typeface="Arial"/>
                <a:ea typeface="Arial"/>
                <a:cs typeface="Arial"/>
              </a:rPr>
              <a:t>50 anni</a:t>
            </a:r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264976C5-D102-4597-8248-F5058F33E84E}"/>
              </a:ext>
            </a:extLst>
          </p:cNvPr>
          <p:cNvSpPr>
            <a:spLocks noGrp="1"/>
          </p:cNvSpPr>
          <p:nvPr/>
        </p:nvSpPr>
        <p:spPr>
          <a:xfrm>
            <a:off x="7905750" y="2028825"/>
            <a:ext cx="3143250" cy="6858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350" b="0" i="0">
                <a:solidFill>
                  <a:srgbClr val="182033"/>
                </a:solidFill>
                <a:latin typeface="Arial"/>
                <a:ea typeface="Arial"/>
                <a:cs typeface="Arial"/>
              </a:defRPr>
            </a:pPr>
            <a:r>
              <a:rPr sz="1350" b="0" i="0">
                <a:solidFill>
                  <a:srgbClr val="182033"/>
                </a:solidFill>
                <a:latin typeface="Arial"/>
                <a:ea typeface="Arial"/>
                <a:cs typeface="Arial"/>
              </a:rPr>
              <a:t>massimo follow-up disponibile</a:t>
            </a: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6CF9BD16-ECC4-44E8-BF83-29D2915111C2}"/>
              </a:ext>
            </a:extLst>
          </p:cNvPr>
          <p:cNvSpPr>
            <a:spLocks noGrp="1"/>
          </p:cNvSpPr>
          <p:nvPr/>
        </p:nvSpPr>
        <p:spPr>
          <a:xfrm>
            <a:off x="876300" y="3143250"/>
            <a:ext cx="10172700" cy="1714500"/>
          </a:xfrm>
          <a:prstGeom prst="rect">
            <a:avLst/>
          </a:prstGeom>
          <a:solidFill>
            <a:srgbClr val="EEF3F9"/>
          </a:solidFill>
          <a:ln w="0"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A002FE18-29F8-4845-A6A5-FA2CB88AE7EF}"/>
              </a:ext>
            </a:extLst>
          </p:cNvPr>
          <p:cNvSpPr>
            <a:spLocks noGrp="1"/>
          </p:cNvSpPr>
          <p:nvPr/>
        </p:nvSpPr>
        <p:spPr>
          <a:xfrm>
            <a:off x="1257300" y="3429000"/>
            <a:ext cx="9410700" cy="11430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2025" b="1" i="0">
                <a:solidFill>
                  <a:srgbClr val="17213F"/>
                </a:solidFill>
                <a:latin typeface="Arial"/>
                <a:ea typeface="Arial"/>
                <a:cs typeface="Arial"/>
              </a:defRPr>
            </a:pPr>
            <a:r>
              <a:rPr sz="2025" b="1" i="0">
                <a:solidFill>
                  <a:srgbClr val="17213F"/>
                </a:solidFill>
                <a:latin typeface="Arial"/>
                <a:ea typeface="Arial"/>
                <a:cs typeface="Arial"/>
              </a:rPr>
              <a:t>Questa non è una requisitoria contro l’ipoassorbimento. È il tentativo di descrivere ciò che diventa visibile quando efficacia e complicanze vengono osservate per tutta la vita.</a:t>
            </a:r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F9C9E696-C322-4999-B5E9-ADA2F47EB54E}"/>
              </a:ext>
            </a:extLst>
          </p:cNvPr>
          <p:cNvSpPr>
            <a:spLocks noGrp="1"/>
          </p:cNvSpPr>
          <p:nvPr/>
        </p:nvSpPr>
        <p:spPr>
          <a:xfrm>
            <a:off x="685800" y="6429375"/>
            <a:ext cx="10820400" cy="9525"/>
          </a:xfrm>
          <a:prstGeom prst="rect">
            <a:avLst/>
          </a:prstGeom>
          <a:solidFill>
            <a:srgbClr val="D8DFE9"/>
          </a:solidFill>
          <a:ln w="0"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48398B6D-4150-4985-9F11-74B1BCE5FF58}"/>
              </a:ext>
            </a:extLst>
          </p:cNvPr>
          <p:cNvSpPr>
            <a:spLocks noGrp="1"/>
          </p:cNvSpPr>
          <p:nvPr/>
        </p:nvSpPr>
        <p:spPr>
          <a:xfrm>
            <a:off x="685800" y="6486525"/>
            <a:ext cx="9715500" cy="190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6288" lnSpcReduction="10000"/>
          </a:bodyPr>
          <a:lstStyle/>
          <a:p>
            <a:pPr algn="l">
              <a:defRPr sz="825" b="0" i="0">
                <a:solidFill>
                  <a:srgbClr val="657087"/>
                </a:solidFill>
                <a:latin typeface="Arial"/>
                <a:ea typeface="Arial"/>
                <a:cs typeface="Arial"/>
              </a:defRPr>
            </a:pPr>
            <a:r>
              <a:rPr sz="825" b="0" i="0">
                <a:solidFill>
                  <a:srgbClr val="657087"/>
                </a:solidFill>
                <a:latin typeface="Arial"/>
                <a:ea typeface="Arial"/>
                <a:cs typeface="Arial"/>
              </a:rPr>
              <a:t>Case-mix personale e coorti di Genova</a:t>
            </a:r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36B94483-1FC7-49AB-A540-9B2AF6039D43}"/>
              </a:ext>
            </a:extLst>
          </p:cNvPr>
          <p:cNvSpPr>
            <a:spLocks noGrp="1"/>
          </p:cNvSpPr>
          <p:nvPr/>
        </p:nvSpPr>
        <p:spPr>
          <a:xfrm>
            <a:off x="10953750" y="6486525"/>
            <a:ext cx="552450" cy="190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6288" lnSpcReduction="10000"/>
          </a:bodyPr>
          <a:lstStyle/>
          <a:p>
            <a:pPr algn="r">
              <a:defRPr sz="825" b="0" i="0">
                <a:solidFill>
                  <a:srgbClr val="657087"/>
                </a:solidFill>
                <a:latin typeface="Arial"/>
                <a:ea typeface="Arial"/>
                <a:cs typeface="Arial"/>
              </a:defRPr>
            </a:pPr>
            <a:r>
              <a:rPr sz="825" b="0" i="0">
                <a:solidFill>
                  <a:srgbClr val="657087"/>
                </a:solidFill>
                <a:latin typeface="Arial"/>
                <a:ea typeface="Arial"/>
                <a:cs typeface="Arial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10275392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ttangolo 14">
            <a:extLst>
              <a:ext uri="{FF2B5EF4-FFF2-40B4-BE49-F238E27FC236}">
                <a16:creationId xmlns:a16="http://schemas.microsoft.com/office/drawing/2014/main" id="{454042C8-F222-4E1D-9060-3E9365F8D9F2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17213F"/>
          </a:solidFill>
          <a:ln w="0"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706F4707-F0D2-4213-AED3-5E504E529914}"/>
              </a:ext>
            </a:extLst>
          </p:cNvPr>
          <p:cNvSpPr>
            <a:spLocks noGrp="1"/>
          </p:cNvSpPr>
          <p:nvPr/>
        </p:nvSpPr>
        <p:spPr>
          <a:xfrm>
            <a:off x="685800" y="323850"/>
            <a:ext cx="9906000" cy="2095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6987" lnSpcReduction="10000"/>
          </a:bodyPr>
          <a:lstStyle/>
          <a:p>
            <a:pPr algn="l">
              <a:defRPr sz="975" b="1" i="0">
                <a:solidFill>
                  <a:srgbClr val="2E63A8"/>
                </a:solidFill>
                <a:latin typeface="Arial"/>
                <a:ea typeface="Arial"/>
                <a:cs typeface="Arial"/>
              </a:defRPr>
            </a:pPr>
            <a:r>
              <a:rPr sz="975" b="1" i="0">
                <a:solidFill>
                  <a:srgbClr val="2E63A8"/>
                </a:solidFill>
                <a:latin typeface="Arial"/>
                <a:ea typeface="Arial"/>
                <a:cs typeface="Arial"/>
              </a:rPr>
              <a:t>DEFINIZIONE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D0E27FD3-4C61-4008-B02B-656F0E077990}"/>
              </a:ext>
            </a:extLst>
          </p:cNvPr>
          <p:cNvSpPr>
            <a:spLocks noGrp="1"/>
          </p:cNvSpPr>
          <p:nvPr/>
        </p:nvSpPr>
        <p:spPr>
          <a:xfrm>
            <a:off x="685800" y="552450"/>
            <a:ext cx="10668000" cy="609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2550" b="1" i="0">
                <a:solidFill>
                  <a:srgbClr val="17213F"/>
                </a:solidFill>
                <a:latin typeface="Arial"/>
                <a:ea typeface="Arial"/>
                <a:cs typeface="Arial"/>
              </a:defRPr>
            </a:pPr>
            <a:r>
              <a:rPr sz="2550" b="1" i="0">
                <a:solidFill>
                  <a:srgbClr val="17213F"/>
                </a:solidFill>
                <a:latin typeface="Arial"/>
                <a:ea typeface="Arial"/>
                <a:cs typeface="Arial"/>
              </a:rPr>
              <a:t>Che cosa intendiamo per “dark side”</a:t>
            </a:r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B6C5C6CF-23A8-4A32-A939-90382938E732}"/>
              </a:ext>
            </a:extLst>
          </p:cNvPr>
          <p:cNvSpPr>
            <a:spLocks noGrp="1"/>
          </p:cNvSpPr>
          <p:nvPr/>
        </p:nvSpPr>
        <p:spPr>
          <a:xfrm>
            <a:off x="1047750" y="1590675"/>
            <a:ext cx="95250" cy="95250"/>
          </a:xfrm>
          <a:prstGeom prst="rect">
            <a:avLst/>
          </a:prstGeom>
          <a:solidFill>
            <a:srgbClr val="2E63A8"/>
          </a:solidFill>
          <a:ln w="0"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CE23BB7C-8DF4-4D20-8E2C-C0AF83208843}"/>
              </a:ext>
            </a:extLst>
          </p:cNvPr>
          <p:cNvSpPr>
            <a:spLocks noGrp="1"/>
          </p:cNvSpPr>
          <p:nvPr/>
        </p:nvSpPr>
        <p:spPr>
          <a:xfrm>
            <a:off x="1314450" y="1476375"/>
            <a:ext cx="9353550" cy="9144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875" b="1" i="0">
                <a:solidFill>
                  <a:srgbClr val="17213F"/>
                </a:solidFill>
                <a:latin typeface="Arial"/>
                <a:ea typeface="Arial"/>
                <a:cs typeface="Arial"/>
              </a:defRPr>
            </a:pPr>
            <a:r>
              <a:rPr sz="1875" b="1" i="0">
                <a:solidFill>
                  <a:srgbClr val="17213F"/>
                </a:solidFill>
                <a:latin typeface="Arial"/>
                <a:ea typeface="Arial"/>
                <a:cs typeface="Arial"/>
              </a:rPr>
              <a:t>Eventi tardivi che sfuggono agli studi di 2–5 anni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8AF90E97-0547-4EE7-83C1-4ACE844AB7E9}"/>
              </a:ext>
            </a:extLst>
          </p:cNvPr>
          <p:cNvSpPr>
            <a:spLocks noGrp="1"/>
          </p:cNvSpPr>
          <p:nvPr/>
        </p:nvSpPr>
        <p:spPr>
          <a:xfrm>
            <a:off x="1047750" y="2543175"/>
            <a:ext cx="95250" cy="95250"/>
          </a:xfrm>
          <a:prstGeom prst="rect">
            <a:avLst/>
          </a:prstGeom>
          <a:solidFill>
            <a:srgbClr val="2E63A8"/>
          </a:solidFill>
          <a:ln w="0"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5B77BF48-1344-4114-BEE2-2013416F3B6F}"/>
              </a:ext>
            </a:extLst>
          </p:cNvPr>
          <p:cNvSpPr>
            <a:spLocks noGrp="1"/>
          </p:cNvSpPr>
          <p:nvPr/>
        </p:nvSpPr>
        <p:spPr>
          <a:xfrm>
            <a:off x="1314450" y="2428875"/>
            <a:ext cx="9353550" cy="9144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875" b="0" i="0">
                <a:solidFill>
                  <a:srgbClr val="182033"/>
                </a:solidFill>
                <a:latin typeface="Arial"/>
                <a:ea typeface="Arial"/>
                <a:cs typeface="Arial"/>
              </a:defRPr>
            </a:pPr>
            <a:r>
              <a:rPr sz="1875" b="0" i="0">
                <a:solidFill>
                  <a:srgbClr val="182033"/>
                </a:solidFill>
                <a:latin typeface="Arial"/>
                <a:ea typeface="Arial"/>
                <a:cs typeface="Arial"/>
              </a:rPr>
              <a:t>Conseguenze biologiche della stessa anatomia che sostiene l’efficacia</a:t>
            </a:r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E476AD09-A421-428D-B9B6-13AAF08D0DB6}"/>
              </a:ext>
            </a:extLst>
          </p:cNvPr>
          <p:cNvSpPr>
            <a:spLocks noGrp="1"/>
          </p:cNvSpPr>
          <p:nvPr/>
        </p:nvSpPr>
        <p:spPr>
          <a:xfrm>
            <a:off x="1047750" y="3495675"/>
            <a:ext cx="95250" cy="95250"/>
          </a:xfrm>
          <a:prstGeom prst="rect">
            <a:avLst/>
          </a:prstGeom>
          <a:solidFill>
            <a:srgbClr val="2E63A8"/>
          </a:solidFill>
          <a:ln w="0"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33AECBE4-DAA0-419F-B951-ADFCB27DACDE}"/>
              </a:ext>
            </a:extLst>
          </p:cNvPr>
          <p:cNvSpPr>
            <a:spLocks noGrp="1"/>
          </p:cNvSpPr>
          <p:nvPr/>
        </p:nvSpPr>
        <p:spPr>
          <a:xfrm>
            <a:off x="1314450" y="3381375"/>
            <a:ext cx="9353550" cy="9144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875" b="0" i="0">
                <a:solidFill>
                  <a:srgbClr val="182033"/>
                </a:solidFill>
                <a:latin typeface="Arial"/>
                <a:ea typeface="Arial"/>
                <a:cs typeface="Arial"/>
              </a:defRPr>
            </a:pPr>
            <a:r>
              <a:rPr sz="1875" b="0" i="0">
                <a:solidFill>
                  <a:srgbClr val="182033"/>
                </a:solidFill>
                <a:latin typeface="Arial"/>
                <a:ea typeface="Arial"/>
                <a:cs typeface="Arial"/>
              </a:rPr>
              <a:t>Rischio che cambia con età, comorbidità e riserva fisiologica</a:t>
            </a: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7D1A5B38-B515-4FC0-B23B-B6705F05F81F}"/>
              </a:ext>
            </a:extLst>
          </p:cNvPr>
          <p:cNvSpPr>
            <a:spLocks noGrp="1"/>
          </p:cNvSpPr>
          <p:nvPr/>
        </p:nvSpPr>
        <p:spPr>
          <a:xfrm>
            <a:off x="1047750" y="4448175"/>
            <a:ext cx="95250" cy="95250"/>
          </a:xfrm>
          <a:prstGeom prst="rect">
            <a:avLst/>
          </a:prstGeom>
          <a:solidFill>
            <a:srgbClr val="2E63A8"/>
          </a:solidFill>
          <a:ln w="0"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C4FA266F-013E-42A7-8632-2483E357D8AC}"/>
              </a:ext>
            </a:extLst>
          </p:cNvPr>
          <p:cNvSpPr>
            <a:spLocks noGrp="1"/>
          </p:cNvSpPr>
          <p:nvPr/>
        </p:nvSpPr>
        <p:spPr>
          <a:xfrm>
            <a:off x="1314450" y="4333875"/>
            <a:ext cx="9353550" cy="9144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875" b="0" i="0">
                <a:solidFill>
                  <a:srgbClr val="182033"/>
                </a:solidFill>
                <a:latin typeface="Arial"/>
                <a:ea typeface="Arial"/>
                <a:cs typeface="Arial"/>
              </a:defRPr>
            </a:pPr>
            <a:r>
              <a:rPr sz="1875" b="0" i="0">
                <a:solidFill>
                  <a:srgbClr val="182033"/>
                </a:solidFill>
                <a:latin typeface="Arial"/>
                <a:ea typeface="Arial"/>
                <a:cs typeface="Arial"/>
              </a:rPr>
              <a:t>Complicanze rare ma potenzialmente irreversibili</a:t>
            </a:r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880CFD97-84CB-4DB3-BFAF-4CF503DFD934}"/>
              </a:ext>
            </a:extLst>
          </p:cNvPr>
          <p:cNvSpPr>
            <a:spLocks noGrp="1"/>
          </p:cNvSpPr>
          <p:nvPr/>
        </p:nvSpPr>
        <p:spPr>
          <a:xfrm>
            <a:off x="685800" y="6429375"/>
            <a:ext cx="10820400" cy="9525"/>
          </a:xfrm>
          <a:prstGeom prst="rect">
            <a:avLst/>
          </a:prstGeom>
          <a:solidFill>
            <a:srgbClr val="D8DFE9"/>
          </a:solidFill>
          <a:ln w="0"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02D74D99-CF53-441A-8B0C-47E04416C788}"/>
              </a:ext>
            </a:extLst>
          </p:cNvPr>
          <p:cNvSpPr>
            <a:spLocks noGrp="1"/>
          </p:cNvSpPr>
          <p:nvPr/>
        </p:nvSpPr>
        <p:spPr>
          <a:xfrm>
            <a:off x="685800" y="6486525"/>
            <a:ext cx="9715500" cy="190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6288" lnSpcReduction="10000"/>
          </a:bodyPr>
          <a:lstStyle/>
          <a:p>
            <a:pPr algn="l">
              <a:defRPr sz="825" b="0" i="0">
                <a:solidFill>
                  <a:srgbClr val="657087"/>
                </a:solidFill>
                <a:latin typeface="Arial"/>
                <a:ea typeface="Arial"/>
                <a:cs typeface="Arial"/>
              </a:defRPr>
            </a:pPr>
            <a:r>
              <a:rPr sz="825" b="0" i="0">
                <a:solidFill>
                  <a:srgbClr val="657087"/>
                </a:solidFill>
                <a:latin typeface="Arial"/>
                <a:ea typeface="Arial"/>
                <a:cs typeface="Arial"/>
              </a:rPr>
              <a:t>Papadia FS et al. Obes Surg. 2026; Papadia FS. Obes Surg. 2025</a:t>
            </a:r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7567F150-BCF8-4238-9BDD-98E7D7FAE5CF}"/>
              </a:ext>
            </a:extLst>
          </p:cNvPr>
          <p:cNvSpPr>
            <a:spLocks noGrp="1"/>
          </p:cNvSpPr>
          <p:nvPr/>
        </p:nvSpPr>
        <p:spPr>
          <a:xfrm>
            <a:off x="10953750" y="6486525"/>
            <a:ext cx="552450" cy="190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6288" lnSpcReduction="10000"/>
          </a:bodyPr>
          <a:lstStyle/>
          <a:p>
            <a:pPr algn="r">
              <a:defRPr sz="825" b="0" i="0">
                <a:solidFill>
                  <a:srgbClr val="657087"/>
                </a:solidFill>
                <a:latin typeface="Arial"/>
                <a:ea typeface="Arial"/>
                <a:cs typeface="Arial"/>
              </a:defRPr>
            </a:pPr>
            <a:r>
              <a:rPr sz="825" b="0" i="0">
                <a:solidFill>
                  <a:srgbClr val="657087"/>
                </a:solidFill>
                <a:latin typeface="Arial"/>
                <a:ea typeface="Arial"/>
                <a:cs typeface="Arial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8821022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ttangolo 22">
            <a:extLst>
              <a:ext uri="{FF2B5EF4-FFF2-40B4-BE49-F238E27FC236}">
                <a16:creationId xmlns:a16="http://schemas.microsoft.com/office/drawing/2014/main" id="{4E28E4E2-B68C-4063-8636-15F762C9CE40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17213F"/>
          </a:solidFill>
          <a:ln w="0"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988584A1-0482-4093-8E8B-69EB905D619B}"/>
              </a:ext>
            </a:extLst>
          </p:cNvPr>
          <p:cNvSpPr>
            <a:spLocks noGrp="1"/>
          </p:cNvSpPr>
          <p:nvPr/>
        </p:nvSpPr>
        <p:spPr>
          <a:xfrm>
            <a:off x="685800" y="323850"/>
            <a:ext cx="9906000" cy="2095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6987" lnSpcReduction="10000"/>
          </a:bodyPr>
          <a:lstStyle/>
          <a:p>
            <a:pPr algn="l">
              <a:defRPr sz="975" b="1" i="0">
                <a:solidFill>
                  <a:srgbClr val="2E63A8"/>
                </a:solidFill>
                <a:latin typeface="Arial"/>
                <a:ea typeface="Arial"/>
                <a:cs typeface="Arial"/>
              </a:defRPr>
            </a:pPr>
            <a:r>
              <a:rPr sz="975" b="1" i="0">
                <a:solidFill>
                  <a:srgbClr val="2E63A8"/>
                </a:solidFill>
                <a:latin typeface="Arial"/>
                <a:ea typeface="Arial"/>
                <a:cs typeface="Arial"/>
              </a:rPr>
              <a:t>SPETTRO DELLE PROCEDURE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0CEDAB7F-6657-4207-853F-0C20B9CD0E6E}"/>
              </a:ext>
            </a:extLst>
          </p:cNvPr>
          <p:cNvSpPr>
            <a:spLocks noGrp="1"/>
          </p:cNvSpPr>
          <p:nvPr/>
        </p:nvSpPr>
        <p:spPr>
          <a:xfrm>
            <a:off x="685800" y="552450"/>
            <a:ext cx="10668000" cy="609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2550" b="1" i="0">
                <a:solidFill>
                  <a:srgbClr val="17213F"/>
                </a:solidFill>
                <a:latin typeface="Arial"/>
                <a:ea typeface="Arial"/>
                <a:cs typeface="Arial"/>
              </a:defRPr>
            </a:pPr>
            <a:r>
              <a:rPr sz="2550" b="1" i="0">
                <a:solidFill>
                  <a:srgbClr val="17213F"/>
                </a:solidFill>
                <a:latin typeface="Arial"/>
                <a:ea typeface="Arial"/>
                <a:cs typeface="Arial"/>
              </a:rPr>
              <a:t>Un continuum, non due categorie</a:t>
            </a:r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9E577FDC-D45D-4966-9577-014786BD6828}"/>
              </a:ext>
            </a:extLst>
          </p:cNvPr>
          <p:cNvSpPr>
            <a:spLocks noGrp="1"/>
          </p:cNvSpPr>
          <p:nvPr/>
        </p:nvSpPr>
        <p:spPr>
          <a:xfrm>
            <a:off x="762000" y="2047875"/>
            <a:ext cx="1476375" cy="685800"/>
          </a:xfrm>
          <a:prstGeom prst="rect">
            <a:avLst/>
          </a:prstGeom>
          <a:solidFill>
            <a:srgbClr val="4C7A62"/>
          </a:solidFill>
          <a:ln w="0"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E5B1C425-6A9E-4544-A54C-04F9E1101BCE}"/>
              </a:ext>
            </a:extLst>
          </p:cNvPr>
          <p:cNvSpPr>
            <a:spLocks noGrp="1"/>
          </p:cNvSpPr>
          <p:nvPr/>
        </p:nvSpPr>
        <p:spPr>
          <a:xfrm>
            <a:off x="762000" y="2047875"/>
            <a:ext cx="1476375" cy="6858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800" b="1" i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800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Sleeve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BDE7F5E6-12D7-461D-9240-807CBF6A8B57}"/>
              </a:ext>
            </a:extLst>
          </p:cNvPr>
          <p:cNvSpPr>
            <a:spLocks noGrp="1"/>
          </p:cNvSpPr>
          <p:nvPr/>
        </p:nvSpPr>
        <p:spPr>
          <a:xfrm>
            <a:off x="2524125" y="2047875"/>
            <a:ext cx="1476375" cy="685800"/>
          </a:xfrm>
          <a:prstGeom prst="rect">
            <a:avLst/>
          </a:prstGeom>
          <a:solidFill>
            <a:srgbClr val="638A78"/>
          </a:solidFill>
          <a:ln w="0"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B7E99833-88C7-4D8B-A95E-291814FF3693}"/>
              </a:ext>
            </a:extLst>
          </p:cNvPr>
          <p:cNvSpPr>
            <a:spLocks noGrp="1"/>
          </p:cNvSpPr>
          <p:nvPr/>
        </p:nvSpPr>
        <p:spPr>
          <a:xfrm>
            <a:off x="2524125" y="2047875"/>
            <a:ext cx="1476375" cy="6858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800" b="1" i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800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RYGB</a:t>
            </a:r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E2394F98-D6E3-4C67-A992-99A4B21B5500}"/>
              </a:ext>
            </a:extLst>
          </p:cNvPr>
          <p:cNvSpPr>
            <a:spLocks noGrp="1"/>
          </p:cNvSpPr>
          <p:nvPr/>
        </p:nvSpPr>
        <p:spPr>
          <a:xfrm>
            <a:off x="4286250" y="2047875"/>
            <a:ext cx="1476375" cy="685800"/>
          </a:xfrm>
          <a:prstGeom prst="rect">
            <a:avLst/>
          </a:prstGeom>
          <a:solidFill>
            <a:srgbClr val="2E63A8"/>
          </a:solidFill>
          <a:ln w="0"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D6B58EB7-391B-4829-92D7-88143715D201}"/>
              </a:ext>
            </a:extLst>
          </p:cNvPr>
          <p:cNvSpPr>
            <a:spLocks noGrp="1"/>
          </p:cNvSpPr>
          <p:nvPr/>
        </p:nvSpPr>
        <p:spPr>
          <a:xfrm>
            <a:off x="4286250" y="2047875"/>
            <a:ext cx="1476375" cy="6858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800" b="1" i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800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OAGB</a:t>
            </a: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1531AFAE-19AE-454C-B461-D4C3C36DC21E}"/>
              </a:ext>
            </a:extLst>
          </p:cNvPr>
          <p:cNvSpPr>
            <a:spLocks noGrp="1"/>
          </p:cNvSpPr>
          <p:nvPr/>
        </p:nvSpPr>
        <p:spPr>
          <a:xfrm>
            <a:off x="6048375" y="2047875"/>
            <a:ext cx="1476375" cy="685800"/>
          </a:xfrm>
          <a:prstGeom prst="rect">
            <a:avLst/>
          </a:prstGeom>
          <a:solidFill>
            <a:srgbClr val="53649B"/>
          </a:solidFill>
          <a:ln w="0"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39D84119-3384-41B6-A357-3C8297910E11}"/>
              </a:ext>
            </a:extLst>
          </p:cNvPr>
          <p:cNvSpPr>
            <a:spLocks noGrp="1"/>
          </p:cNvSpPr>
          <p:nvPr/>
        </p:nvSpPr>
        <p:spPr>
          <a:xfrm>
            <a:off x="6048375" y="2047875"/>
            <a:ext cx="1476375" cy="6858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800" b="1" i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800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SADI-S</a:t>
            </a:r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DF4D3BCD-CC2A-4DA4-AB43-1864B7C73600}"/>
              </a:ext>
            </a:extLst>
          </p:cNvPr>
          <p:cNvSpPr>
            <a:spLocks noGrp="1"/>
          </p:cNvSpPr>
          <p:nvPr/>
        </p:nvSpPr>
        <p:spPr>
          <a:xfrm>
            <a:off x="7810500" y="2047875"/>
            <a:ext cx="1476375" cy="685800"/>
          </a:xfrm>
          <a:prstGeom prst="rect">
            <a:avLst/>
          </a:prstGeom>
          <a:solidFill>
            <a:srgbClr val="7B507E"/>
          </a:solidFill>
          <a:ln w="0"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66E0F894-9D03-496A-98DD-1691121BF5BB}"/>
              </a:ext>
            </a:extLst>
          </p:cNvPr>
          <p:cNvSpPr>
            <a:spLocks noGrp="1"/>
          </p:cNvSpPr>
          <p:nvPr/>
        </p:nvSpPr>
        <p:spPr>
          <a:xfrm>
            <a:off x="7810500" y="2047875"/>
            <a:ext cx="1476375" cy="6858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800" b="1" i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800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DS</a:t>
            </a:r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A9701BAE-544A-4FBD-BBA1-34872CBE278E}"/>
              </a:ext>
            </a:extLst>
          </p:cNvPr>
          <p:cNvSpPr>
            <a:spLocks noGrp="1"/>
          </p:cNvSpPr>
          <p:nvPr/>
        </p:nvSpPr>
        <p:spPr>
          <a:xfrm>
            <a:off x="9572625" y="2047875"/>
            <a:ext cx="1476375" cy="685800"/>
          </a:xfrm>
          <a:prstGeom prst="rect">
            <a:avLst/>
          </a:prstGeom>
          <a:solidFill>
            <a:srgbClr val="C43C32"/>
          </a:solidFill>
          <a:ln w="0"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15" name="Rettangolo 14">
            <a:extLst>
              <a:ext uri="{FF2B5EF4-FFF2-40B4-BE49-F238E27FC236}">
                <a16:creationId xmlns:a16="http://schemas.microsoft.com/office/drawing/2014/main" id="{689EA1D6-895A-4BC1-A3EE-9638431C0468}"/>
              </a:ext>
            </a:extLst>
          </p:cNvPr>
          <p:cNvSpPr>
            <a:spLocks noGrp="1"/>
          </p:cNvSpPr>
          <p:nvPr/>
        </p:nvSpPr>
        <p:spPr>
          <a:xfrm>
            <a:off x="9572625" y="2047875"/>
            <a:ext cx="1476375" cy="6858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800" b="1" i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800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BPD</a:t>
            </a:r>
          </a:p>
        </p:txBody>
      </p:sp>
      <p:sp>
        <p:nvSpPr>
          <p:cNvPr id="16" name="Rettangolo 15">
            <a:extLst>
              <a:ext uri="{FF2B5EF4-FFF2-40B4-BE49-F238E27FC236}">
                <a16:creationId xmlns:a16="http://schemas.microsoft.com/office/drawing/2014/main" id="{8B30A81D-BCCD-4D0B-99DA-69C8BAA74FCE}"/>
              </a:ext>
            </a:extLst>
          </p:cNvPr>
          <p:cNvSpPr>
            <a:spLocks noGrp="1"/>
          </p:cNvSpPr>
          <p:nvPr/>
        </p:nvSpPr>
        <p:spPr>
          <a:xfrm>
            <a:off x="1809750" y="3048000"/>
            <a:ext cx="8572500" cy="3810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800" b="1" i="0">
                <a:solidFill>
                  <a:srgbClr val="17213F"/>
                </a:solidFill>
                <a:latin typeface="Arial"/>
                <a:ea typeface="Arial"/>
                <a:cs typeface="Arial"/>
              </a:defRPr>
            </a:pPr>
            <a:r>
              <a:rPr sz="1800" b="1" i="0" dirty="0">
                <a:solidFill>
                  <a:srgbClr val="17213F"/>
                </a:solidFill>
                <a:latin typeface="Arial"/>
                <a:ea typeface="Arial"/>
                <a:cs typeface="Arial"/>
              </a:rPr>
              <a:t>Crescente </a:t>
            </a:r>
            <a:r>
              <a:rPr sz="1800" b="1" i="0" dirty="0" err="1">
                <a:solidFill>
                  <a:srgbClr val="17213F"/>
                </a:solidFill>
                <a:latin typeface="Arial"/>
                <a:ea typeface="Arial"/>
                <a:cs typeface="Arial"/>
              </a:rPr>
              <a:t>esclusione</a:t>
            </a:r>
            <a:r>
              <a:rPr sz="1800" b="1" i="0" dirty="0">
                <a:solidFill>
                  <a:srgbClr val="17213F"/>
                </a:solidFill>
                <a:latin typeface="Arial"/>
                <a:ea typeface="Arial"/>
                <a:cs typeface="Arial"/>
              </a:rPr>
              <a:t> </a:t>
            </a:r>
            <a:r>
              <a:rPr sz="1800" b="1" i="0" dirty="0" err="1">
                <a:solidFill>
                  <a:srgbClr val="17213F"/>
                </a:solidFill>
                <a:latin typeface="Arial"/>
                <a:ea typeface="Arial"/>
                <a:cs typeface="Arial"/>
              </a:rPr>
              <a:t>funzionale</a:t>
            </a:r>
            <a:r>
              <a:rPr sz="1800" b="1" i="0" dirty="0">
                <a:solidFill>
                  <a:srgbClr val="17213F"/>
                </a:solidFill>
                <a:latin typeface="Arial"/>
                <a:ea typeface="Arial"/>
                <a:cs typeface="Arial"/>
              </a:rPr>
              <a:t> </a:t>
            </a:r>
            <a:r>
              <a:rPr sz="1800" b="1" i="0" dirty="0" err="1">
                <a:solidFill>
                  <a:srgbClr val="17213F"/>
                </a:solidFill>
                <a:latin typeface="Arial"/>
                <a:ea typeface="Arial"/>
                <a:cs typeface="Arial"/>
              </a:rPr>
              <a:t>dell’intestino</a:t>
            </a:r>
            <a:r>
              <a:rPr sz="1800" b="1" i="0" dirty="0">
                <a:solidFill>
                  <a:srgbClr val="17213F"/>
                </a:solidFill>
                <a:latin typeface="Arial"/>
                <a:ea typeface="Arial"/>
                <a:cs typeface="Arial"/>
              </a:rPr>
              <a:t> e </a:t>
            </a:r>
            <a:r>
              <a:rPr sz="1800" b="1" i="0" dirty="0" err="1">
                <a:solidFill>
                  <a:srgbClr val="17213F"/>
                </a:solidFill>
                <a:latin typeface="Arial"/>
                <a:ea typeface="Arial"/>
                <a:cs typeface="Arial"/>
              </a:rPr>
              <a:t>malassorbimento</a:t>
            </a:r>
            <a:r>
              <a:rPr sz="1800" b="1" i="0" dirty="0">
                <a:solidFill>
                  <a:srgbClr val="17213F"/>
                </a:solidFill>
                <a:latin typeface="Arial"/>
                <a:ea typeface="Arial"/>
                <a:cs typeface="Arial"/>
              </a:rPr>
              <a:t> </a:t>
            </a:r>
            <a:r>
              <a:rPr sz="1800" b="1" i="0" dirty="0" err="1">
                <a:solidFill>
                  <a:srgbClr val="17213F"/>
                </a:solidFill>
                <a:latin typeface="Arial"/>
                <a:ea typeface="Arial"/>
                <a:cs typeface="Arial"/>
              </a:rPr>
              <a:t>dei</a:t>
            </a:r>
            <a:r>
              <a:rPr sz="1800" b="1" i="0" dirty="0">
                <a:solidFill>
                  <a:srgbClr val="17213F"/>
                </a:solidFill>
                <a:latin typeface="Arial"/>
                <a:ea typeface="Arial"/>
                <a:cs typeface="Arial"/>
              </a:rPr>
              <a:t> </a:t>
            </a:r>
            <a:r>
              <a:rPr lang="it-IT" sz="1800" b="1" i="0" dirty="0">
                <a:solidFill>
                  <a:srgbClr val="17213F"/>
                </a:solidFill>
                <a:latin typeface="Arial"/>
                <a:ea typeface="Arial"/>
                <a:cs typeface="Arial"/>
              </a:rPr>
              <a:t>lipidi</a:t>
            </a:r>
            <a:endParaRPr sz="1800" b="1" i="0" dirty="0">
              <a:solidFill>
                <a:srgbClr val="17213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7" name="Rettangolo 16">
            <a:extLst>
              <a:ext uri="{FF2B5EF4-FFF2-40B4-BE49-F238E27FC236}">
                <a16:creationId xmlns:a16="http://schemas.microsoft.com/office/drawing/2014/main" id="{624AD060-B0E8-479B-968D-7F4D095DAF7E}"/>
              </a:ext>
            </a:extLst>
          </p:cNvPr>
          <p:cNvSpPr>
            <a:spLocks noGrp="1"/>
          </p:cNvSpPr>
          <p:nvPr/>
        </p:nvSpPr>
        <p:spPr>
          <a:xfrm>
            <a:off x="1524000" y="3676650"/>
            <a:ext cx="9144000" cy="76200"/>
          </a:xfrm>
          <a:prstGeom prst="rect">
            <a:avLst/>
          </a:prstGeom>
          <a:solidFill>
            <a:srgbClr val="D8DFE9"/>
          </a:solidFill>
          <a:ln w="0"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18" name="Rettangolo 17">
            <a:extLst>
              <a:ext uri="{FF2B5EF4-FFF2-40B4-BE49-F238E27FC236}">
                <a16:creationId xmlns:a16="http://schemas.microsoft.com/office/drawing/2014/main" id="{32D8E88E-9DF8-4850-91F6-C8294D291B77}"/>
              </a:ext>
            </a:extLst>
          </p:cNvPr>
          <p:cNvSpPr>
            <a:spLocks noGrp="1"/>
          </p:cNvSpPr>
          <p:nvPr/>
        </p:nvSpPr>
        <p:spPr>
          <a:xfrm>
            <a:off x="1524000" y="3676650"/>
            <a:ext cx="9144000" cy="76200"/>
          </a:xfrm>
          <a:prstGeom prst="rect">
            <a:avLst/>
          </a:prstGeom>
          <a:solidFill>
            <a:srgbClr val="C43C32"/>
          </a:solidFill>
          <a:ln w="0"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19" name="Rettangolo 18">
            <a:extLst>
              <a:ext uri="{FF2B5EF4-FFF2-40B4-BE49-F238E27FC236}">
                <a16:creationId xmlns:a16="http://schemas.microsoft.com/office/drawing/2014/main" id="{B3F0A7AA-635D-4E72-937B-FAC920A593AF}"/>
              </a:ext>
            </a:extLst>
          </p:cNvPr>
          <p:cNvSpPr>
            <a:spLocks noGrp="1"/>
          </p:cNvSpPr>
          <p:nvPr/>
        </p:nvSpPr>
        <p:spPr>
          <a:xfrm>
            <a:off x="1524000" y="4238625"/>
            <a:ext cx="9144000" cy="9048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950" b="0" i="0">
                <a:solidFill>
                  <a:srgbClr val="182033"/>
                </a:solidFill>
                <a:latin typeface="Arial"/>
                <a:ea typeface="Arial"/>
                <a:cs typeface="Arial"/>
              </a:defRPr>
            </a:pPr>
            <a:r>
              <a:rPr sz="1950" b="0" i="0">
                <a:solidFill>
                  <a:srgbClr val="182033"/>
                </a:solidFill>
                <a:latin typeface="Arial"/>
                <a:ea typeface="Arial"/>
                <a:cs typeface="Arial"/>
              </a:rPr>
              <a:t>Il rischio non segue perfettamente le etichette tecniche. Dipende da anatomia, lunghezza intestinale, adattamento, dieta e vulnerabilità del paziente.</a:t>
            </a:r>
          </a:p>
        </p:txBody>
      </p:sp>
      <p:sp>
        <p:nvSpPr>
          <p:cNvPr id="20" name="Rettangolo 19">
            <a:extLst>
              <a:ext uri="{FF2B5EF4-FFF2-40B4-BE49-F238E27FC236}">
                <a16:creationId xmlns:a16="http://schemas.microsoft.com/office/drawing/2014/main" id="{01F0F175-7D1D-4A21-A4E8-7E532D39E0EA}"/>
              </a:ext>
            </a:extLst>
          </p:cNvPr>
          <p:cNvSpPr>
            <a:spLocks noGrp="1"/>
          </p:cNvSpPr>
          <p:nvPr/>
        </p:nvSpPr>
        <p:spPr>
          <a:xfrm>
            <a:off x="685800" y="6429375"/>
            <a:ext cx="10820400" cy="9525"/>
          </a:xfrm>
          <a:prstGeom prst="rect">
            <a:avLst/>
          </a:prstGeom>
          <a:solidFill>
            <a:srgbClr val="D8DFE9"/>
          </a:solidFill>
          <a:ln w="0"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21" name="Rettangolo 20">
            <a:extLst>
              <a:ext uri="{FF2B5EF4-FFF2-40B4-BE49-F238E27FC236}">
                <a16:creationId xmlns:a16="http://schemas.microsoft.com/office/drawing/2014/main" id="{00024E8C-2211-4758-82EB-D2EDBEC8C41C}"/>
              </a:ext>
            </a:extLst>
          </p:cNvPr>
          <p:cNvSpPr>
            <a:spLocks noGrp="1"/>
          </p:cNvSpPr>
          <p:nvPr/>
        </p:nvSpPr>
        <p:spPr>
          <a:xfrm>
            <a:off x="685800" y="6486525"/>
            <a:ext cx="9715500" cy="190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6288" lnSpcReduction="10000"/>
          </a:bodyPr>
          <a:lstStyle/>
          <a:p>
            <a:pPr algn="l">
              <a:defRPr sz="825" b="0" i="0">
                <a:solidFill>
                  <a:srgbClr val="657087"/>
                </a:solidFill>
                <a:latin typeface="Arial"/>
                <a:ea typeface="Arial"/>
                <a:cs typeface="Arial"/>
              </a:defRPr>
            </a:pPr>
            <a:r>
              <a:rPr sz="825" b="0" i="0">
                <a:solidFill>
                  <a:srgbClr val="657087"/>
                </a:solidFill>
                <a:latin typeface="Arial"/>
                <a:ea typeface="Arial"/>
                <a:cs typeface="Arial"/>
              </a:rPr>
              <a:t>Papadia FS et al. Eur J Clin Invest. 2026; Papadia FS et al. Obes Surg. 2026</a:t>
            </a:r>
          </a:p>
        </p:txBody>
      </p:sp>
      <p:sp>
        <p:nvSpPr>
          <p:cNvPr id="22" name="Rettangolo 21">
            <a:extLst>
              <a:ext uri="{FF2B5EF4-FFF2-40B4-BE49-F238E27FC236}">
                <a16:creationId xmlns:a16="http://schemas.microsoft.com/office/drawing/2014/main" id="{21CC505E-0694-49D2-A1AB-1ED2AB9EE52E}"/>
              </a:ext>
            </a:extLst>
          </p:cNvPr>
          <p:cNvSpPr>
            <a:spLocks noGrp="1"/>
          </p:cNvSpPr>
          <p:nvPr/>
        </p:nvSpPr>
        <p:spPr>
          <a:xfrm>
            <a:off x="10953750" y="6486525"/>
            <a:ext cx="552450" cy="190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6288" lnSpcReduction="10000"/>
          </a:bodyPr>
          <a:lstStyle/>
          <a:p>
            <a:pPr algn="r">
              <a:defRPr sz="825" b="0" i="0">
                <a:solidFill>
                  <a:srgbClr val="657087"/>
                </a:solidFill>
                <a:latin typeface="Arial"/>
                <a:ea typeface="Arial"/>
                <a:cs typeface="Arial"/>
              </a:defRPr>
            </a:pPr>
            <a:r>
              <a:rPr sz="825" b="0" i="0">
                <a:solidFill>
                  <a:srgbClr val="657087"/>
                </a:solidFill>
                <a:latin typeface="Arial"/>
                <a:ea typeface="Arial"/>
                <a:cs typeface="Arial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14257371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>
            <a:extLst>
              <a:ext uri="{FF2B5EF4-FFF2-40B4-BE49-F238E27FC236}">
                <a16:creationId xmlns:a16="http://schemas.microsoft.com/office/drawing/2014/main" id="{E9E29BB8-4118-4CC5-3492-B2BB613D20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4327" y="1283855"/>
            <a:ext cx="10422997" cy="5504872"/>
          </a:xfrm>
          <a:prstGeom prst="rect">
            <a:avLst/>
          </a:prstGeom>
        </p:spPr>
      </p:pic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706448FB-EB6D-4B3D-9890-9B0EC34F11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8616" y="108984"/>
            <a:ext cx="10555184" cy="971013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>
              <a:buNone/>
            </a:pPr>
            <a:r>
              <a:rPr lang="it-IT" sz="2400" dirty="0">
                <a:ea typeface="+mn-lt"/>
                <a:cs typeface="+mn-lt"/>
              </a:rPr>
              <a:t>American Society for </a:t>
            </a:r>
            <a:r>
              <a:rPr lang="it-IT" sz="2400" dirty="0" err="1">
                <a:ea typeface="+mn-lt"/>
                <a:cs typeface="+mn-lt"/>
              </a:rPr>
              <a:t>Metabolic</a:t>
            </a:r>
            <a:r>
              <a:rPr lang="it-IT" sz="2400" dirty="0">
                <a:ea typeface="+mn-lt"/>
                <a:cs typeface="+mn-lt"/>
              </a:rPr>
              <a:t> and </a:t>
            </a:r>
            <a:r>
              <a:rPr lang="it-IT" sz="2400" dirty="0" err="1">
                <a:ea typeface="+mn-lt"/>
                <a:cs typeface="+mn-lt"/>
              </a:rPr>
              <a:t>Bariatric</a:t>
            </a:r>
            <a:r>
              <a:rPr lang="it-IT" sz="2400" dirty="0">
                <a:ea typeface="+mn-lt"/>
                <a:cs typeface="+mn-lt"/>
              </a:rPr>
              <a:t> Surgery 2011-2023 estimate of </a:t>
            </a:r>
            <a:r>
              <a:rPr lang="it-IT" sz="2400" dirty="0" err="1">
                <a:ea typeface="+mn-lt"/>
                <a:cs typeface="+mn-lt"/>
              </a:rPr>
              <a:t>metabolic</a:t>
            </a:r>
            <a:r>
              <a:rPr lang="it-IT" sz="2400" dirty="0">
                <a:ea typeface="+mn-lt"/>
                <a:cs typeface="+mn-lt"/>
              </a:rPr>
              <a:t> and </a:t>
            </a:r>
            <a:r>
              <a:rPr lang="it-IT" sz="2400" dirty="0" err="1">
                <a:ea typeface="+mn-lt"/>
                <a:cs typeface="+mn-lt"/>
              </a:rPr>
              <a:t>bariatric</a:t>
            </a:r>
            <a:r>
              <a:rPr lang="it-IT" sz="2400" dirty="0">
                <a:ea typeface="+mn-lt"/>
                <a:cs typeface="+mn-lt"/>
              </a:rPr>
              <a:t> </a:t>
            </a:r>
            <a:r>
              <a:rPr lang="it-IT" sz="2400" dirty="0" err="1">
                <a:ea typeface="+mn-lt"/>
                <a:cs typeface="+mn-lt"/>
              </a:rPr>
              <a:t>procedures</a:t>
            </a:r>
            <a:r>
              <a:rPr lang="it-IT" sz="2400" dirty="0">
                <a:ea typeface="+mn-lt"/>
                <a:cs typeface="+mn-lt"/>
              </a:rPr>
              <a:t> </a:t>
            </a:r>
            <a:r>
              <a:rPr lang="it-IT" sz="2400" dirty="0" err="1">
                <a:ea typeface="+mn-lt"/>
                <a:cs typeface="+mn-lt"/>
              </a:rPr>
              <a:t>performed</a:t>
            </a:r>
            <a:r>
              <a:rPr lang="it-IT" sz="2400" dirty="0">
                <a:ea typeface="+mn-lt"/>
                <a:cs typeface="+mn-lt"/>
              </a:rPr>
              <a:t> in the United States</a:t>
            </a:r>
            <a:endParaRPr lang="it-IT" sz="2400" dirty="0"/>
          </a:p>
          <a:p>
            <a:pPr marL="0" indent="0">
              <a:buNone/>
            </a:pPr>
            <a:r>
              <a:rPr lang="it-IT" sz="2400" dirty="0" err="1"/>
              <a:t>Hypoabsorptive</a:t>
            </a:r>
            <a:r>
              <a:rPr lang="it-IT" sz="2400" dirty="0"/>
              <a:t> </a:t>
            </a:r>
            <a:r>
              <a:rPr lang="it-IT" sz="2400" dirty="0" err="1"/>
              <a:t>metabolic</a:t>
            </a:r>
            <a:r>
              <a:rPr lang="it-IT" sz="2400" dirty="0"/>
              <a:t> </a:t>
            </a:r>
            <a:r>
              <a:rPr lang="it-IT" sz="2400" dirty="0" err="1"/>
              <a:t>bariatric</a:t>
            </a:r>
            <a:r>
              <a:rPr lang="it-IT" sz="2400" dirty="0"/>
              <a:t> surgery </a:t>
            </a:r>
            <a:r>
              <a:rPr lang="it-IT" sz="2400" dirty="0" err="1"/>
              <a:t>is</a:t>
            </a:r>
            <a:r>
              <a:rPr lang="it-IT" sz="2400" dirty="0"/>
              <a:t> </a:t>
            </a:r>
            <a:r>
              <a:rPr lang="it-IT" sz="2400" dirty="0" err="1"/>
              <a:t>not</a:t>
            </a:r>
            <a:r>
              <a:rPr lang="it-IT" sz="2400" dirty="0"/>
              <a:t> </a:t>
            </a:r>
            <a:r>
              <a:rPr lang="it-IT" sz="2400" dirty="0" err="1"/>
              <a:t>popular</a:t>
            </a:r>
            <a:r>
              <a:rPr lang="it-IT" sz="2400" dirty="0"/>
              <a:t>!</a:t>
            </a:r>
          </a:p>
        </p:txBody>
      </p:sp>
      <p:sp>
        <p:nvSpPr>
          <p:cNvPr id="5" name="Freccia a sinistra 4">
            <a:extLst>
              <a:ext uri="{FF2B5EF4-FFF2-40B4-BE49-F238E27FC236}">
                <a16:creationId xmlns:a16="http://schemas.microsoft.com/office/drawing/2014/main" id="{8BF7D879-57C6-91C7-1B6C-5AAAD79D28EA}"/>
              </a:ext>
            </a:extLst>
          </p:cNvPr>
          <p:cNvSpPr/>
          <p:nvPr/>
        </p:nvSpPr>
        <p:spPr>
          <a:xfrm flipV="1">
            <a:off x="11073740" y="6105896"/>
            <a:ext cx="910441" cy="296883"/>
          </a:xfrm>
          <a:prstGeom prst="leftArrow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391FDBA6-7726-72DC-D654-AFBCD574AB68}"/>
              </a:ext>
            </a:extLst>
          </p:cNvPr>
          <p:cNvSpPr txBox="1"/>
          <p:nvPr/>
        </p:nvSpPr>
        <p:spPr>
          <a:xfrm>
            <a:off x="3618271" y="2054942"/>
            <a:ext cx="6381135" cy="390876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it-IT" sz="4000" i="1" dirty="0" err="1"/>
              <a:t>Let’s</a:t>
            </a:r>
            <a:r>
              <a:rPr lang="it-IT" sz="4000" i="1" dirty="0"/>
              <a:t> </a:t>
            </a:r>
            <a:r>
              <a:rPr lang="it-IT" sz="4000" i="1" dirty="0" err="1"/>
              <a:t>add</a:t>
            </a:r>
            <a:r>
              <a:rPr lang="it-IT" sz="4000" i="1" dirty="0"/>
              <a:t> up the </a:t>
            </a:r>
            <a:r>
              <a:rPr lang="it-IT" sz="4000" i="1" dirty="0" err="1"/>
              <a:t>numbers</a:t>
            </a:r>
            <a:r>
              <a:rPr lang="it-IT" sz="4000" i="1" dirty="0"/>
              <a:t>: </a:t>
            </a:r>
          </a:p>
          <a:p>
            <a:r>
              <a:rPr lang="it-IT" sz="4000" dirty="0"/>
              <a:t>Total MBS </a:t>
            </a:r>
            <a:r>
              <a:rPr lang="it-IT" sz="4000" b="1" dirty="0"/>
              <a:t>2.8 M</a:t>
            </a:r>
          </a:p>
          <a:p>
            <a:r>
              <a:rPr lang="it-IT" sz="4000" dirty="0"/>
              <a:t>BPD-DS </a:t>
            </a:r>
            <a:r>
              <a:rPr lang="it-IT" sz="4000" b="1" dirty="0"/>
              <a:t>33k</a:t>
            </a:r>
          </a:p>
          <a:p>
            <a:r>
              <a:rPr lang="it-IT" sz="4000" dirty="0"/>
              <a:t>SADI-S </a:t>
            </a:r>
            <a:r>
              <a:rPr lang="it-IT" sz="4000" b="1" dirty="0"/>
              <a:t>5k</a:t>
            </a:r>
          </a:p>
          <a:p>
            <a:r>
              <a:rPr lang="it-IT" sz="4000" dirty="0"/>
              <a:t>OAGB </a:t>
            </a:r>
            <a:r>
              <a:rPr lang="it-IT" sz="4000" b="1" dirty="0"/>
              <a:t>4k</a:t>
            </a:r>
          </a:p>
          <a:p>
            <a:r>
              <a:rPr lang="it-IT" sz="4800" b="1" i="1" dirty="0"/>
              <a:t>Total </a:t>
            </a:r>
            <a:r>
              <a:rPr lang="it-IT" sz="4800" b="1" i="1" dirty="0" err="1"/>
              <a:t>hypo</a:t>
            </a:r>
            <a:r>
              <a:rPr lang="it-IT" sz="4800" b="1" i="1" dirty="0"/>
              <a:t> &gt;42k</a:t>
            </a:r>
          </a:p>
        </p:txBody>
      </p:sp>
    </p:spTree>
    <p:extLst>
      <p:ext uri="{BB962C8B-B14F-4D97-AF65-F5344CB8AC3E}">
        <p14:creationId xmlns:p14="http://schemas.microsoft.com/office/powerpoint/2010/main" val="28327973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ttangolo 14">
            <a:extLst>
              <a:ext uri="{FF2B5EF4-FFF2-40B4-BE49-F238E27FC236}">
                <a16:creationId xmlns:a16="http://schemas.microsoft.com/office/drawing/2014/main" id="{253E6B4D-293B-4DC7-A5BD-5FFEB82A8596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17213F"/>
          </a:solidFill>
          <a:ln w="0"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E9AAD9F3-7F0D-423C-8693-CAF29BE3BBE2}"/>
              </a:ext>
            </a:extLst>
          </p:cNvPr>
          <p:cNvSpPr>
            <a:spLocks noGrp="1"/>
          </p:cNvSpPr>
          <p:nvPr/>
        </p:nvSpPr>
        <p:spPr>
          <a:xfrm>
            <a:off x="685800" y="323850"/>
            <a:ext cx="9906000" cy="2095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6987" lnSpcReduction="10000"/>
          </a:bodyPr>
          <a:lstStyle/>
          <a:p>
            <a:pPr algn="l">
              <a:defRPr sz="975" b="1" i="0">
                <a:solidFill>
                  <a:srgbClr val="2E63A8"/>
                </a:solidFill>
                <a:latin typeface="Arial"/>
                <a:ea typeface="Arial"/>
                <a:cs typeface="Arial"/>
              </a:defRPr>
            </a:pPr>
            <a:r>
              <a:rPr sz="975" b="1" i="0">
                <a:solidFill>
                  <a:srgbClr val="2E63A8"/>
                </a:solidFill>
                <a:latin typeface="Arial"/>
                <a:ea typeface="Arial"/>
                <a:cs typeface="Arial"/>
              </a:rPr>
              <a:t>EVIDENZA DALL'ESPERIENZA A LUNGO TERMINE</a:t>
            </a:r>
          </a:p>
        </p:txBody>
      </p:sp>
      <p:pic>
        <p:nvPicPr>
          <p:cNvPr id="18" name="Immagine 17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507240" y="663573"/>
            <a:ext cx="4034151" cy="5770327"/>
          </a:xfrm>
          <a:prstGeom prst="rect">
            <a:avLst/>
          </a:prstGeom>
        </p:spPr>
      </p:pic>
      <p:sp>
        <p:nvSpPr>
          <p:cNvPr id="5" name="Rettangolo 4">
            <a:extLst>
              <a:ext uri="{FF2B5EF4-FFF2-40B4-BE49-F238E27FC236}">
                <a16:creationId xmlns:a16="http://schemas.microsoft.com/office/drawing/2014/main" id="{748E7FB0-7454-4817-80C4-E1CFBE363540}"/>
              </a:ext>
            </a:extLst>
          </p:cNvPr>
          <p:cNvSpPr>
            <a:spLocks noGrp="1"/>
          </p:cNvSpPr>
          <p:nvPr/>
        </p:nvSpPr>
        <p:spPr>
          <a:xfrm>
            <a:off x="6775657" y="1565173"/>
            <a:ext cx="4944397" cy="3160149"/>
          </a:xfrm>
          <a:prstGeom prst="rect">
            <a:avLst/>
          </a:prstGeom>
          <a:solidFill>
            <a:srgbClr val="EEF3F9"/>
          </a:solidFill>
          <a:ln w="0"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145EDD2A-A1CE-4F6B-B204-77020A4F35C3}"/>
              </a:ext>
            </a:extLst>
          </p:cNvPr>
          <p:cNvSpPr>
            <a:spLocks noGrp="1"/>
          </p:cNvSpPr>
          <p:nvPr/>
        </p:nvSpPr>
        <p:spPr>
          <a:xfrm>
            <a:off x="7156657" y="1974748"/>
            <a:ext cx="79748" cy="75242"/>
          </a:xfrm>
          <a:prstGeom prst="rect">
            <a:avLst/>
          </a:prstGeom>
          <a:solidFill>
            <a:srgbClr val="2E63A8"/>
          </a:solidFill>
          <a:ln w="0"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6D880F8D-3EBA-4E16-AC5B-B71FCB76FCC9}"/>
              </a:ext>
            </a:extLst>
          </p:cNvPr>
          <p:cNvSpPr>
            <a:spLocks noGrp="1"/>
          </p:cNvSpPr>
          <p:nvPr/>
        </p:nvSpPr>
        <p:spPr>
          <a:xfrm>
            <a:off x="7423357" y="1860448"/>
            <a:ext cx="4083115" cy="662126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5000" lnSpcReduction="10000"/>
          </a:bodyPr>
          <a:lstStyle/>
          <a:p>
            <a:pPr algn="l">
              <a:defRPr sz="1800" b="0" i="0">
                <a:solidFill>
                  <a:srgbClr val="182033"/>
                </a:solidFill>
                <a:latin typeface="Arial"/>
                <a:ea typeface="Arial"/>
                <a:cs typeface="Arial"/>
              </a:defRPr>
            </a:pPr>
            <a:r>
              <a:rPr sz="1800" b="0" i="0">
                <a:solidFill>
                  <a:srgbClr val="182033"/>
                </a:solidFill>
                <a:latin typeface="Arial"/>
                <a:ea typeface="Arial"/>
                <a:cs typeface="Arial"/>
              </a:rPr>
              <a:t>Dati ≥10 anni abbondanti per RYGB e sleeve, molto più scarsi per OAGB, SADI-S e DS</a:t>
            </a:r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646EB1B4-E3E9-4DE6-BFE8-22129C31AC13}"/>
              </a:ext>
            </a:extLst>
          </p:cNvPr>
          <p:cNvSpPr>
            <a:spLocks noGrp="1"/>
          </p:cNvSpPr>
          <p:nvPr/>
        </p:nvSpPr>
        <p:spPr>
          <a:xfrm>
            <a:off x="7156657" y="2851048"/>
            <a:ext cx="79748" cy="75242"/>
          </a:xfrm>
          <a:prstGeom prst="rect">
            <a:avLst/>
          </a:prstGeom>
          <a:solidFill>
            <a:srgbClr val="2E63A8"/>
          </a:solidFill>
          <a:ln w="0"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991DFEB6-C7DA-4585-ADF0-6889BDABCAC4}"/>
              </a:ext>
            </a:extLst>
          </p:cNvPr>
          <p:cNvSpPr>
            <a:spLocks noGrp="1"/>
          </p:cNvSpPr>
          <p:nvPr/>
        </p:nvSpPr>
        <p:spPr>
          <a:xfrm>
            <a:off x="7423357" y="2736748"/>
            <a:ext cx="4083115" cy="662126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2500"/>
          </a:bodyPr>
          <a:lstStyle/>
          <a:p>
            <a:pPr algn="l">
              <a:defRPr sz="1800" b="0" i="0">
                <a:solidFill>
                  <a:srgbClr val="182033"/>
                </a:solidFill>
                <a:latin typeface="Arial"/>
                <a:ea typeface="Arial"/>
                <a:cs typeface="Arial"/>
              </a:defRPr>
            </a:pPr>
            <a:r>
              <a:rPr sz="1800" b="0" i="0">
                <a:solidFill>
                  <a:srgbClr val="182033"/>
                </a:solidFill>
                <a:latin typeface="Arial"/>
                <a:ea typeface="Arial"/>
                <a:cs typeface="Arial"/>
              </a:rPr>
              <a:t>Il follow-up breve descrive l’efficacia iniziale, non il costo biologico cumulativo</a:t>
            </a: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7FD7AE53-4A8E-4CC2-AF18-A080652F3170}"/>
              </a:ext>
            </a:extLst>
          </p:cNvPr>
          <p:cNvSpPr>
            <a:spLocks noGrp="1"/>
          </p:cNvSpPr>
          <p:nvPr/>
        </p:nvSpPr>
        <p:spPr>
          <a:xfrm>
            <a:off x="7156657" y="3727348"/>
            <a:ext cx="79748" cy="75242"/>
          </a:xfrm>
          <a:prstGeom prst="rect">
            <a:avLst/>
          </a:prstGeom>
          <a:solidFill>
            <a:srgbClr val="2E63A8"/>
          </a:solidFill>
          <a:ln w="0"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1135F2C0-B54F-4EF5-815B-8EEC1F55B678}"/>
              </a:ext>
            </a:extLst>
          </p:cNvPr>
          <p:cNvSpPr>
            <a:spLocks noGrp="1"/>
          </p:cNvSpPr>
          <p:nvPr/>
        </p:nvSpPr>
        <p:spPr>
          <a:xfrm>
            <a:off x="7423357" y="3613048"/>
            <a:ext cx="4083115" cy="662126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800" b="0" i="0">
                <a:solidFill>
                  <a:srgbClr val="182033"/>
                </a:solidFill>
                <a:latin typeface="Arial"/>
                <a:ea typeface="Arial"/>
                <a:cs typeface="Arial"/>
              </a:defRPr>
            </a:pPr>
            <a:r>
              <a:rPr sz="1800" b="0" i="0" dirty="0">
                <a:solidFill>
                  <a:srgbClr val="182033"/>
                </a:solidFill>
                <a:latin typeface="Arial"/>
                <a:ea typeface="Arial"/>
                <a:cs typeface="Arial"/>
              </a:rPr>
              <a:t>La </a:t>
            </a:r>
            <a:r>
              <a:rPr sz="1800" b="0" i="0" dirty="0" err="1">
                <a:solidFill>
                  <a:srgbClr val="182033"/>
                </a:solidFill>
                <a:latin typeface="Arial"/>
                <a:ea typeface="Arial"/>
                <a:cs typeface="Arial"/>
              </a:rPr>
              <a:t>perdita</a:t>
            </a:r>
            <a:r>
              <a:rPr sz="1800" b="0" i="0" dirty="0">
                <a:solidFill>
                  <a:srgbClr val="182033"/>
                </a:solidFill>
                <a:latin typeface="Arial"/>
                <a:ea typeface="Arial"/>
                <a:cs typeface="Arial"/>
              </a:rPr>
              <a:t> al follow-up </a:t>
            </a:r>
            <a:r>
              <a:rPr sz="1800" b="0" i="0" dirty="0" err="1">
                <a:solidFill>
                  <a:srgbClr val="182033"/>
                </a:solidFill>
                <a:latin typeface="Arial"/>
                <a:ea typeface="Arial"/>
                <a:cs typeface="Arial"/>
              </a:rPr>
              <a:t>seleziona</a:t>
            </a:r>
            <a:r>
              <a:rPr sz="1800" b="0" i="0" dirty="0">
                <a:solidFill>
                  <a:srgbClr val="182033"/>
                </a:solidFill>
                <a:latin typeface="Arial"/>
                <a:ea typeface="Arial"/>
                <a:cs typeface="Arial"/>
              </a:rPr>
              <a:t> </a:t>
            </a:r>
            <a:r>
              <a:rPr sz="1800" b="0" i="0" dirty="0" err="1">
                <a:solidFill>
                  <a:srgbClr val="182033"/>
                </a:solidFill>
                <a:latin typeface="Arial"/>
                <a:ea typeface="Arial"/>
                <a:cs typeface="Arial"/>
              </a:rPr>
              <a:t>spesso</a:t>
            </a:r>
            <a:r>
              <a:rPr sz="1800" b="0" i="0" dirty="0">
                <a:solidFill>
                  <a:srgbClr val="182033"/>
                </a:solidFill>
                <a:latin typeface="Arial"/>
                <a:ea typeface="Arial"/>
                <a:cs typeface="Arial"/>
              </a:rPr>
              <a:t> </a:t>
            </a:r>
            <a:r>
              <a:rPr sz="1800" b="0" i="0" dirty="0" err="1">
                <a:solidFill>
                  <a:srgbClr val="182033"/>
                </a:solidFill>
                <a:latin typeface="Arial"/>
                <a:ea typeface="Arial"/>
                <a:cs typeface="Arial"/>
              </a:rPr>
              <a:t>i</a:t>
            </a:r>
            <a:r>
              <a:rPr sz="1800" b="0" i="0" dirty="0">
                <a:solidFill>
                  <a:srgbClr val="182033"/>
                </a:solidFill>
                <a:latin typeface="Arial"/>
                <a:ea typeface="Arial"/>
                <a:cs typeface="Arial"/>
              </a:rPr>
              <a:t> </a:t>
            </a:r>
            <a:r>
              <a:rPr sz="1800" b="0" i="0" dirty="0" err="1">
                <a:solidFill>
                  <a:srgbClr val="182033"/>
                </a:solidFill>
                <a:latin typeface="Arial"/>
                <a:ea typeface="Arial"/>
                <a:cs typeface="Arial"/>
              </a:rPr>
              <a:t>pazienti</a:t>
            </a:r>
            <a:r>
              <a:rPr sz="1800" b="0" i="0" dirty="0">
                <a:solidFill>
                  <a:srgbClr val="182033"/>
                </a:solidFill>
                <a:latin typeface="Arial"/>
                <a:ea typeface="Arial"/>
                <a:cs typeface="Arial"/>
              </a:rPr>
              <a:t> </a:t>
            </a:r>
            <a:r>
              <a:rPr sz="1800" b="0" i="0" dirty="0" err="1">
                <a:solidFill>
                  <a:srgbClr val="182033"/>
                </a:solidFill>
                <a:latin typeface="Arial"/>
                <a:ea typeface="Arial"/>
                <a:cs typeface="Arial"/>
              </a:rPr>
              <a:t>meno</a:t>
            </a:r>
            <a:r>
              <a:rPr sz="1800" b="0" i="0" dirty="0">
                <a:solidFill>
                  <a:srgbClr val="182033"/>
                </a:solidFill>
                <a:latin typeface="Arial"/>
                <a:ea typeface="Arial"/>
                <a:cs typeface="Arial"/>
              </a:rPr>
              <a:t> </a:t>
            </a:r>
            <a:r>
              <a:rPr sz="1800" b="0" i="0" dirty="0" err="1">
                <a:solidFill>
                  <a:srgbClr val="182033"/>
                </a:solidFill>
                <a:latin typeface="Arial"/>
                <a:ea typeface="Arial"/>
                <a:cs typeface="Arial"/>
              </a:rPr>
              <a:t>complessi</a:t>
            </a:r>
            <a:endParaRPr sz="1800" b="0" i="0" dirty="0">
              <a:solidFill>
                <a:srgbClr val="182033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5B171CD3-D703-44C9-940D-2A35E5C6EF60}"/>
              </a:ext>
            </a:extLst>
          </p:cNvPr>
          <p:cNvSpPr>
            <a:spLocks noGrp="1"/>
          </p:cNvSpPr>
          <p:nvPr/>
        </p:nvSpPr>
        <p:spPr>
          <a:xfrm>
            <a:off x="685800" y="6429375"/>
            <a:ext cx="10820400" cy="9525"/>
          </a:xfrm>
          <a:prstGeom prst="rect">
            <a:avLst/>
          </a:prstGeom>
          <a:solidFill>
            <a:srgbClr val="D8DFE9"/>
          </a:solidFill>
          <a:ln w="0"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5E22621A-0229-4B75-A391-779BD2928840}"/>
              </a:ext>
            </a:extLst>
          </p:cNvPr>
          <p:cNvSpPr>
            <a:spLocks noGrp="1"/>
          </p:cNvSpPr>
          <p:nvPr/>
        </p:nvSpPr>
        <p:spPr>
          <a:xfrm>
            <a:off x="685800" y="6486525"/>
            <a:ext cx="9715500" cy="190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6288" lnSpcReduction="10000"/>
          </a:bodyPr>
          <a:lstStyle/>
          <a:p>
            <a:pPr algn="l">
              <a:defRPr sz="825" b="0" i="0">
                <a:solidFill>
                  <a:srgbClr val="657087"/>
                </a:solidFill>
                <a:latin typeface="Arial"/>
                <a:ea typeface="Arial"/>
                <a:cs typeface="Arial"/>
              </a:defRPr>
            </a:pPr>
            <a:r>
              <a:rPr sz="825" b="0" i="0">
                <a:solidFill>
                  <a:srgbClr val="657087"/>
                </a:solidFill>
                <a:latin typeface="Arial"/>
                <a:ea typeface="Arial"/>
                <a:cs typeface="Arial"/>
              </a:rPr>
              <a:t>Papadia FS et al. Obes Surg. 2026</a:t>
            </a:r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732C551F-36CC-4525-AF8C-0F9C2686D5DA}"/>
              </a:ext>
            </a:extLst>
          </p:cNvPr>
          <p:cNvSpPr>
            <a:spLocks noGrp="1"/>
          </p:cNvSpPr>
          <p:nvPr/>
        </p:nvSpPr>
        <p:spPr>
          <a:xfrm>
            <a:off x="10953750" y="6486525"/>
            <a:ext cx="552450" cy="190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6288" lnSpcReduction="10000"/>
          </a:bodyPr>
          <a:lstStyle/>
          <a:p>
            <a:pPr algn="r">
              <a:defRPr sz="825" b="0" i="0">
                <a:solidFill>
                  <a:srgbClr val="657087"/>
                </a:solidFill>
                <a:latin typeface="Arial"/>
                <a:ea typeface="Arial"/>
                <a:cs typeface="Arial"/>
              </a:defRPr>
            </a:pPr>
            <a:r>
              <a:rPr sz="825" b="0" i="0">
                <a:solidFill>
                  <a:srgbClr val="657087"/>
                </a:solidFill>
                <a:latin typeface="Arial"/>
                <a:ea typeface="Arial"/>
                <a:cs typeface="Arial"/>
              </a:rPr>
              <a:t>5</a:t>
            </a:r>
          </a:p>
        </p:txBody>
      </p:sp>
      <p:sp>
        <p:nvSpPr>
          <p:cNvPr id="16" name="Rettangolo 15">
            <a:extLst>
              <a:ext uri="{FF2B5EF4-FFF2-40B4-BE49-F238E27FC236}">
                <a16:creationId xmlns:a16="http://schemas.microsoft.com/office/drawing/2014/main" id="{356A9CAC-1A58-892A-DA53-5DE9CD0B65A5}"/>
              </a:ext>
            </a:extLst>
          </p:cNvPr>
          <p:cNvSpPr>
            <a:spLocks noGrp="1"/>
          </p:cNvSpPr>
          <p:nvPr/>
        </p:nvSpPr>
        <p:spPr>
          <a:xfrm>
            <a:off x="685800" y="552450"/>
            <a:ext cx="10668000" cy="609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r">
              <a:defRPr sz="2550" b="1" i="0">
                <a:solidFill>
                  <a:srgbClr val="17213F"/>
                </a:solidFill>
                <a:latin typeface="Arial"/>
                <a:ea typeface="Arial"/>
                <a:cs typeface="Arial"/>
              </a:defRPr>
            </a:pPr>
            <a:r>
              <a:rPr sz="2550" b="1" i="0" dirty="0">
                <a:solidFill>
                  <a:srgbClr val="17213F"/>
                </a:solidFill>
                <a:latin typeface="Arial"/>
                <a:ea typeface="Arial"/>
                <a:cs typeface="Arial"/>
              </a:rPr>
              <a:t>Il </a:t>
            </a:r>
            <a:r>
              <a:rPr sz="2550" b="1" i="0" dirty="0" err="1">
                <a:solidFill>
                  <a:srgbClr val="17213F"/>
                </a:solidFill>
                <a:latin typeface="Arial"/>
                <a:ea typeface="Arial"/>
                <a:cs typeface="Arial"/>
              </a:rPr>
              <a:t>vero</a:t>
            </a:r>
            <a:r>
              <a:rPr sz="2550" b="1" i="0" dirty="0">
                <a:solidFill>
                  <a:srgbClr val="17213F"/>
                </a:solidFill>
                <a:latin typeface="Arial"/>
                <a:ea typeface="Arial"/>
                <a:cs typeface="Arial"/>
              </a:rPr>
              <a:t> </a:t>
            </a:r>
            <a:r>
              <a:rPr sz="2550" b="1" i="0" dirty="0" err="1">
                <a:solidFill>
                  <a:srgbClr val="17213F"/>
                </a:solidFill>
                <a:latin typeface="Arial"/>
                <a:ea typeface="Arial"/>
                <a:cs typeface="Arial"/>
              </a:rPr>
              <a:t>limite</a:t>
            </a:r>
            <a:r>
              <a:rPr sz="2550" b="1" i="0" dirty="0">
                <a:solidFill>
                  <a:srgbClr val="17213F"/>
                </a:solidFill>
                <a:latin typeface="Arial"/>
                <a:ea typeface="Arial"/>
                <a:cs typeface="Arial"/>
              </a:rPr>
              <a:t> </a:t>
            </a:r>
            <a:r>
              <a:rPr sz="2550" b="1" i="0" dirty="0" err="1">
                <a:solidFill>
                  <a:srgbClr val="17213F"/>
                </a:solidFill>
                <a:latin typeface="Arial"/>
                <a:ea typeface="Arial"/>
                <a:cs typeface="Arial"/>
              </a:rPr>
              <a:t>dell’evidenza</a:t>
            </a:r>
            <a:r>
              <a:rPr sz="2550" b="1" i="0" dirty="0">
                <a:solidFill>
                  <a:srgbClr val="17213F"/>
                </a:solidFill>
                <a:latin typeface="Arial"/>
                <a:ea typeface="Arial"/>
                <a:cs typeface="Arial"/>
              </a:rPr>
              <a:t> è il tempo</a:t>
            </a:r>
          </a:p>
        </p:txBody>
      </p:sp>
    </p:spTree>
    <p:extLst>
      <p:ext uri="{BB962C8B-B14F-4D97-AF65-F5344CB8AC3E}">
        <p14:creationId xmlns:p14="http://schemas.microsoft.com/office/powerpoint/2010/main" val="4858063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ttangolo 13">
            <a:extLst>
              <a:ext uri="{FF2B5EF4-FFF2-40B4-BE49-F238E27FC236}">
                <a16:creationId xmlns:a16="http://schemas.microsoft.com/office/drawing/2014/main" id="{BD19376D-E8CA-4B10-B213-BAAE11ED225A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17213F"/>
          </a:solidFill>
          <a:ln w="0"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7A5B7DC3-2DB7-4214-A1FB-451E28884D0C}"/>
              </a:ext>
            </a:extLst>
          </p:cNvPr>
          <p:cNvSpPr>
            <a:spLocks noGrp="1"/>
          </p:cNvSpPr>
          <p:nvPr/>
        </p:nvSpPr>
        <p:spPr>
          <a:xfrm>
            <a:off x="685800" y="323850"/>
            <a:ext cx="9906000" cy="2095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6987" lnSpcReduction="10000"/>
          </a:bodyPr>
          <a:lstStyle/>
          <a:p>
            <a:pPr algn="l">
              <a:defRPr sz="975" b="1" i="0">
                <a:solidFill>
                  <a:srgbClr val="2E63A8"/>
                </a:solidFill>
                <a:latin typeface="Arial"/>
                <a:ea typeface="Arial"/>
                <a:cs typeface="Arial"/>
              </a:defRPr>
            </a:pPr>
            <a:r>
              <a:rPr sz="975" b="1" i="0">
                <a:solidFill>
                  <a:srgbClr val="2E63A8"/>
                </a:solidFill>
                <a:latin typeface="Arial"/>
                <a:ea typeface="Arial"/>
                <a:cs typeface="Arial"/>
              </a:rPr>
              <a:t>IL PARADOSSO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4A5E297C-F7E6-4883-A0CE-38EB8F182665}"/>
              </a:ext>
            </a:extLst>
          </p:cNvPr>
          <p:cNvSpPr>
            <a:spLocks noGrp="1"/>
          </p:cNvSpPr>
          <p:nvPr/>
        </p:nvSpPr>
        <p:spPr>
          <a:xfrm>
            <a:off x="685800" y="552450"/>
            <a:ext cx="10668000" cy="609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2550" b="1" i="0">
                <a:solidFill>
                  <a:srgbClr val="17213F"/>
                </a:solidFill>
                <a:latin typeface="Arial"/>
                <a:ea typeface="Arial"/>
                <a:cs typeface="Arial"/>
              </a:defRPr>
            </a:pPr>
            <a:r>
              <a:rPr sz="2550" b="1" i="0">
                <a:solidFill>
                  <a:srgbClr val="17213F"/>
                </a:solidFill>
                <a:latin typeface="Arial"/>
                <a:ea typeface="Arial"/>
                <a:cs typeface="Arial"/>
              </a:rPr>
              <a:t>Efficacia e danno condividono lo stesso meccanismo</a:t>
            </a:r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1E587E38-AC80-473B-ABC4-81AFDC59E2EE}"/>
              </a:ext>
            </a:extLst>
          </p:cNvPr>
          <p:cNvSpPr>
            <a:spLocks noGrp="1"/>
          </p:cNvSpPr>
          <p:nvPr/>
        </p:nvSpPr>
        <p:spPr>
          <a:xfrm>
            <a:off x="1047750" y="1619250"/>
            <a:ext cx="4381500" cy="2857500"/>
          </a:xfrm>
          <a:prstGeom prst="rect">
            <a:avLst/>
          </a:prstGeom>
          <a:solidFill>
            <a:srgbClr val="EEF3F9"/>
          </a:solidFill>
          <a:ln w="0"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EEB53943-01E2-42A2-8FD5-DF940CC20D05}"/>
              </a:ext>
            </a:extLst>
          </p:cNvPr>
          <p:cNvSpPr>
            <a:spLocks noGrp="1"/>
          </p:cNvSpPr>
          <p:nvPr/>
        </p:nvSpPr>
        <p:spPr>
          <a:xfrm>
            <a:off x="6762750" y="1619250"/>
            <a:ext cx="4381500" cy="2857500"/>
          </a:xfrm>
          <a:prstGeom prst="rect">
            <a:avLst/>
          </a:prstGeom>
          <a:solidFill>
            <a:srgbClr val="FBEDEC"/>
          </a:solidFill>
          <a:ln w="0"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73811AD8-76AC-47C9-B294-30ADF4DB216C}"/>
              </a:ext>
            </a:extLst>
          </p:cNvPr>
          <p:cNvSpPr>
            <a:spLocks noGrp="1"/>
          </p:cNvSpPr>
          <p:nvPr/>
        </p:nvSpPr>
        <p:spPr>
          <a:xfrm>
            <a:off x="1428750" y="1905000"/>
            <a:ext cx="3619500" cy="4381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2100" b="1" i="0">
                <a:solidFill>
                  <a:srgbClr val="2E63A8"/>
                </a:solidFill>
                <a:latin typeface="Arial"/>
                <a:ea typeface="Arial"/>
                <a:cs typeface="Arial"/>
              </a:defRPr>
            </a:pPr>
            <a:r>
              <a:rPr sz="2100" b="1" i="0">
                <a:solidFill>
                  <a:srgbClr val="2E63A8"/>
                </a:solidFill>
                <a:latin typeface="Arial"/>
                <a:ea typeface="Arial"/>
                <a:cs typeface="Arial"/>
              </a:rPr>
              <a:t>ADATTAMENTO</a:t>
            </a:r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ABD60CAB-E240-4385-956B-60043B3AD1CC}"/>
              </a:ext>
            </a:extLst>
          </p:cNvPr>
          <p:cNvSpPr>
            <a:spLocks noGrp="1"/>
          </p:cNvSpPr>
          <p:nvPr/>
        </p:nvSpPr>
        <p:spPr>
          <a:xfrm>
            <a:off x="1428750" y="2571750"/>
            <a:ext cx="3619500" cy="13811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875" b="0" i="0">
                <a:solidFill>
                  <a:srgbClr val="182033"/>
                </a:solidFill>
                <a:latin typeface="Arial"/>
                <a:ea typeface="Arial"/>
                <a:cs typeface="Arial"/>
              </a:defRPr>
            </a:pPr>
            <a:r>
              <a:rPr sz="1875" b="0" i="0">
                <a:solidFill>
                  <a:srgbClr val="182033"/>
                </a:solidFill>
                <a:latin typeface="Arial"/>
                <a:ea typeface="Arial"/>
                <a:cs typeface="Arial"/>
              </a:rPr>
              <a:t>Ipertrofia mucosale</a:t>
            </a:r>
          </a:p>
          <a:p>
            <a:pPr algn="ctr">
              <a:defRPr sz="1875" b="0" i="0">
                <a:solidFill>
                  <a:srgbClr val="182033"/>
                </a:solidFill>
                <a:latin typeface="Arial"/>
                <a:ea typeface="Arial"/>
                <a:cs typeface="Arial"/>
              </a:defRPr>
            </a:pPr>
            <a:r>
              <a:rPr sz="1875" b="0" i="0">
                <a:solidFill>
                  <a:srgbClr val="182033"/>
                </a:solidFill>
                <a:latin typeface="Arial"/>
                <a:ea typeface="Arial"/>
                <a:cs typeface="Arial"/>
              </a:rPr>
              <a:t>Aumento dei trasportatori</a:t>
            </a:r>
          </a:p>
          <a:p>
            <a:pPr algn="ctr">
              <a:defRPr sz="1875" b="0" i="0">
                <a:solidFill>
                  <a:srgbClr val="182033"/>
                </a:solidFill>
                <a:latin typeface="Arial"/>
                <a:ea typeface="Arial"/>
                <a:cs typeface="Arial"/>
              </a:defRPr>
            </a:pPr>
            <a:r>
              <a:rPr sz="1875" b="0" i="0">
                <a:solidFill>
                  <a:srgbClr val="182033"/>
                </a:solidFill>
                <a:latin typeface="Arial"/>
                <a:ea typeface="Arial"/>
                <a:cs typeface="Arial"/>
              </a:rPr>
              <a:t>Segnali trofici intestinali</a:t>
            </a:r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3633CA11-4E34-482F-98F1-CBE7B808E873}"/>
              </a:ext>
            </a:extLst>
          </p:cNvPr>
          <p:cNvSpPr>
            <a:spLocks noGrp="1"/>
          </p:cNvSpPr>
          <p:nvPr/>
        </p:nvSpPr>
        <p:spPr>
          <a:xfrm>
            <a:off x="7143750" y="1905000"/>
            <a:ext cx="3619500" cy="4381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5927"/>
          </a:bodyPr>
          <a:lstStyle/>
          <a:p>
            <a:pPr algn="ctr">
              <a:defRPr sz="2100" b="1" i="0">
                <a:solidFill>
                  <a:srgbClr val="C43C32"/>
                </a:solidFill>
                <a:latin typeface="Arial"/>
                <a:ea typeface="Arial"/>
                <a:cs typeface="Arial"/>
              </a:defRPr>
            </a:pPr>
            <a:r>
              <a:rPr sz="2100" b="1" i="0">
                <a:solidFill>
                  <a:srgbClr val="C43C32"/>
                </a:solidFill>
                <a:latin typeface="Arial"/>
                <a:ea typeface="Arial"/>
                <a:cs typeface="Arial"/>
              </a:rPr>
              <a:t>RESIDUO IPOASSORBITIVO</a:t>
            </a:r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4B69930E-B29D-450B-A469-F46E55CA9F32}"/>
              </a:ext>
            </a:extLst>
          </p:cNvPr>
          <p:cNvSpPr>
            <a:spLocks noGrp="1"/>
          </p:cNvSpPr>
          <p:nvPr/>
        </p:nvSpPr>
        <p:spPr>
          <a:xfrm>
            <a:off x="7143750" y="2571750"/>
            <a:ext cx="3619500" cy="13811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875" b="0" i="0">
                <a:solidFill>
                  <a:srgbClr val="182033"/>
                </a:solidFill>
                <a:latin typeface="Arial"/>
                <a:ea typeface="Arial"/>
                <a:cs typeface="Arial"/>
              </a:defRPr>
            </a:pPr>
            <a:r>
              <a:rPr sz="1875" b="0" i="0">
                <a:solidFill>
                  <a:srgbClr val="182033"/>
                </a:solidFill>
                <a:latin typeface="Arial"/>
                <a:ea typeface="Arial"/>
                <a:cs typeface="Arial"/>
              </a:rPr>
              <a:t>Peso più stabile</a:t>
            </a:r>
          </a:p>
          <a:p>
            <a:pPr algn="ctr">
              <a:defRPr sz="1875" b="0" i="0">
                <a:solidFill>
                  <a:srgbClr val="182033"/>
                </a:solidFill>
                <a:latin typeface="Arial"/>
                <a:ea typeface="Arial"/>
                <a:cs typeface="Arial"/>
              </a:defRPr>
            </a:pPr>
            <a:r>
              <a:rPr sz="1875" b="0" i="0">
                <a:solidFill>
                  <a:srgbClr val="182033"/>
                </a:solidFill>
                <a:latin typeface="Arial"/>
                <a:ea typeface="Arial"/>
                <a:cs typeface="Arial"/>
              </a:rPr>
              <a:t>Perdita di nutrienti</a:t>
            </a:r>
          </a:p>
          <a:p>
            <a:pPr algn="ctr">
              <a:defRPr sz="1875" b="0" i="0">
                <a:solidFill>
                  <a:srgbClr val="182033"/>
                </a:solidFill>
                <a:latin typeface="Arial"/>
                <a:ea typeface="Arial"/>
                <a:cs typeface="Arial"/>
              </a:defRPr>
            </a:pPr>
            <a:r>
              <a:rPr sz="1875" b="0" i="0">
                <a:solidFill>
                  <a:srgbClr val="182033"/>
                </a:solidFill>
                <a:latin typeface="Arial"/>
                <a:ea typeface="Arial"/>
                <a:cs typeface="Arial"/>
              </a:rPr>
              <a:t>Vulnerabilità permanente</a:t>
            </a: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EDADF0F2-5834-43EE-A8C3-F491F6BFA0B9}"/>
              </a:ext>
            </a:extLst>
          </p:cNvPr>
          <p:cNvSpPr>
            <a:spLocks noGrp="1"/>
          </p:cNvSpPr>
          <p:nvPr/>
        </p:nvSpPr>
        <p:spPr>
          <a:xfrm>
            <a:off x="1428750" y="5000625"/>
            <a:ext cx="9334500" cy="666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3210" lnSpcReduction="10000"/>
          </a:bodyPr>
          <a:lstStyle/>
          <a:p>
            <a:pPr algn="ctr">
              <a:defRPr sz="2025" b="1" i="0">
                <a:solidFill>
                  <a:srgbClr val="17213F"/>
                </a:solidFill>
                <a:latin typeface="Arial"/>
                <a:ea typeface="Arial"/>
                <a:cs typeface="Arial"/>
              </a:defRPr>
            </a:pPr>
            <a:r>
              <a:rPr sz="2025" b="1" i="0">
                <a:solidFill>
                  <a:srgbClr val="17213F"/>
                </a:solidFill>
                <a:latin typeface="Arial"/>
                <a:ea typeface="Arial"/>
                <a:cs typeface="Arial"/>
              </a:rPr>
              <a:t>Il nuovo equilibrio resta stabile finché la capacità di compenso supera il costo dell’ipoassorbimento.</a:t>
            </a:r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77AD1795-44E8-4CEE-9704-6641257BCE32}"/>
              </a:ext>
            </a:extLst>
          </p:cNvPr>
          <p:cNvSpPr>
            <a:spLocks noGrp="1"/>
          </p:cNvSpPr>
          <p:nvPr/>
        </p:nvSpPr>
        <p:spPr>
          <a:xfrm>
            <a:off x="685800" y="6429375"/>
            <a:ext cx="10820400" cy="9525"/>
          </a:xfrm>
          <a:prstGeom prst="rect">
            <a:avLst/>
          </a:prstGeom>
          <a:solidFill>
            <a:srgbClr val="D8DFE9"/>
          </a:solidFill>
          <a:ln w="0"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4468D3F8-A52C-4291-B090-EE8BB9D02284}"/>
              </a:ext>
            </a:extLst>
          </p:cNvPr>
          <p:cNvSpPr>
            <a:spLocks noGrp="1"/>
          </p:cNvSpPr>
          <p:nvPr/>
        </p:nvSpPr>
        <p:spPr>
          <a:xfrm>
            <a:off x="685800" y="6486525"/>
            <a:ext cx="9715500" cy="190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6288" lnSpcReduction="10000"/>
          </a:bodyPr>
          <a:lstStyle/>
          <a:p>
            <a:pPr algn="l">
              <a:defRPr sz="825" b="0" i="0">
                <a:solidFill>
                  <a:srgbClr val="657087"/>
                </a:solidFill>
                <a:latin typeface="Arial"/>
                <a:ea typeface="Arial"/>
                <a:cs typeface="Arial"/>
              </a:defRPr>
            </a:pPr>
            <a:r>
              <a:rPr sz="825" b="0" i="0">
                <a:solidFill>
                  <a:srgbClr val="657087"/>
                </a:solidFill>
                <a:latin typeface="Arial"/>
                <a:ea typeface="Arial"/>
                <a:cs typeface="Arial"/>
              </a:rPr>
              <a:t>Papadia FS, Adami GF. Physiological Limits of Intestinal Adaptation (manuscript)</a:t>
            </a:r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3B7E53EE-EC1F-4EA6-9BC2-4411691B1126}"/>
              </a:ext>
            </a:extLst>
          </p:cNvPr>
          <p:cNvSpPr>
            <a:spLocks noGrp="1"/>
          </p:cNvSpPr>
          <p:nvPr/>
        </p:nvSpPr>
        <p:spPr>
          <a:xfrm>
            <a:off x="10953750" y="6486525"/>
            <a:ext cx="552450" cy="190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6288" lnSpcReduction="10000"/>
          </a:bodyPr>
          <a:lstStyle/>
          <a:p>
            <a:pPr algn="r">
              <a:defRPr sz="825" b="0" i="0">
                <a:solidFill>
                  <a:srgbClr val="657087"/>
                </a:solidFill>
                <a:latin typeface="Arial"/>
                <a:ea typeface="Arial"/>
                <a:cs typeface="Arial"/>
              </a:defRPr>
            </a:pPr>
            <a:r>
              <a:rPr sz="825" b="0" i="0">
                <a:solidFill>
                  <a:srgbClr val="657087"/>
                </a:solidFill>
                <a:latin typeface="Arial"/>
                <a:ea typeface="Arial"/>
                <a:cs typeface="Arial"/>
              </a:rPr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5650592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10515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297FD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PERCHÉ L'ADATTAMENTO AVVIENE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713232"/>
            <a:ext cx="1106424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2428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Il motore dell'adattamento: un loop GLP-2 / acidi biliari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548640" y="1783080"/>
            <a:ext cx="5577840" cy="621792"/>
          </a:xfrm>
          <a:prstGeom prst="rect">
            <a:avLst/>
          </a:prstGeom>
          <a:solidFill>
            <a:srgbClr val="F2F5FA"/>
          </a:solidFill>
          <a:ln w="12700">
            <a:solidFill>
              <a:srgbClr val="D7DEEA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5" name="Text 3"/>
          <p:cNvSpPr txBox="1"/>
          <p:nvPr/>
        </p:nvSpPr>
        <p:spPr>
          <a:xfrm>
            <a:off x="731520" y="1783080"/>
            <a:ext cx="5212080" cy="6217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2428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Bypass chirurgico (BPD / DS)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3063240" y="2386584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dirty="0">
                <a:solidFill>
                  <a:srgbClr val="7076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↓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548640" y="2606040"/>
            <a:ext cx="5577840" cy="621792"/>
          </a:xfrm>
          <a:prstGeom prst="rect">
            <a:avLst/>
          </a:prstGeom>
          <a:solidFill>
            <a:srgbClr val="F2F5FA"/>
          </a:solidFill>
          <a:ln w="12700">
            <a:solidFill>
              <a:srgbClr val="D7DEEA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8" name="Text 6"/>
          <p:cNvSpPr txBox="1"/>
          <p:nvPr/>
        </p:nvSpPr>
        <p:spPr>
          <a:xfrm>
            <a:off x="731520" y="2606040"/>
            <a:ext cx="5212080" cy="6217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2428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Rapida distribuzione di nutrienti e acidi biliari all'ileo distale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3063240" y="3209544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dirty="0">
                <a:solidFill>
                  <a:srgbClr val="7076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↓</a:t>
            </a:r>
            <a:endParaRPr lang="en-US" sz="1600" dirty="0"/>
          </a:p>
        </p:txBody>
      </p:sp>
      <p:sp>
        <p:nvSpPr>
          <p:cNvPr id="10" name="Shape 8"/>
          <p:cNvSpPr/>
          <p:nvPr/>
        </p:nvSpPr>
        <p:spPr>
          <a:xfrm>
            <a:off x="548640" y="3429000"/>
            <a:ext cx="5577840" cy="621792"/>
          </a:xfrm>
          <a:prstGeom prst="rect">
            <a:avLst/>
          </a:prstGeom>
          <a:solidFill>
            <a:srgbClr val="F2F5FA"/>
          </a:solidFill>
          <a:ln w="12700">
            <a:solidFill>
              <a:srgbClr val="D7DEEA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1" name="Text 9"/>
          <p:cNvSpPr txBox="1"/>
          <p:nvPr/>
        </p:nvSpPr>
        <p:spPr>
          <a:xfrm>
            <a:off x="731520" y="3429000"/>
            <a:ext cx="5212080" cy="6217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2428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Attivazione delle cellule L (stimolazione del recettore TGR5)</a:t>
            </a:r>
            <a:endParaRPr lang="en-US" sz="1200" dirty="0"/>
          </a:p>
        </p:txBody>
      </p:sp>
      <p:sp>
        <p:nvSpPr>
          <p:cNvPr id="12" name="Text 10"/>
          <p:cNvSpPr txBox="1"/>
          <p:nvPr/>
        </p:nvSpPr>
        <p:spPr>
          <a:xfrm>
            <a:off x="3063240" y="4032504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dirty="0">
                <a:solidFill>
                  <a:srgbClr val="7076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↓</a:t>
            </a: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548640" y="4251960"/>
            <a:ext cx="5577840" cy="621792"/>
          </a:xfrm>
          <a:prstGeom prst="rect">
            <a:avLst/>
          </a:prstGeom>
          <a:solidFill>
            <a:srgbClr val="F2F5FA"/>
          </a:solidFill>
          <a:ln w="12700">
            <a:solidFill>
              <a:srgbClr val="297FD5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4" name="Text 12"/>
          <p:cNvSpPr txBox="1"/>
          <p:nvPr/>
        </p:nvSpPr>
        <p:spPr>
          <a:xfrm>
            <a:off x="731520" y="4251960"/>
            <a:ext cx="5212080" cy="6217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297FD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↑ Secrezione di GLP-2</a:t>
            </a:r>
            <a:endParaRPr lang="en-US" sz="1200" dirty="0"/>
          </a:p>
        </p:txBody>
      </p:sp>
      <p:sp>
        <p:nvSpPr>
          <p:cNvPr id="15" name="Text 13"/>
          <p:cNvSpPr txBox="1"/>
          <p:nvPr/>
        </p:nvSpPr>
        <p:spPr>
          <a:xfrm>
            <a:off x="3063240" y="4855464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dirty="0">
                <a:solidFill>
                  <a:srgbClr val="7076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↓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548640" y="5074920"/>
            <a:ext cx="5577840" cy="621792"/>
          </a:xfrm>
          <a:prstGeom prst="rect">
            <a:avLst/>
          </a:prstGeom>
          <a:solidFill>
            <a:srgbClr val="E7EDF7"/>
          </a:solidFill>
          <a:ln w="12700">
            <a:solidFill>
              <a:srgbClr val="D7DEEA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7" name="Text 15"/>
          <p:cNvSpPr txBox="1"/>
          <p:nvPr/>
        </p:nvSpPr>
        <p:spPr>
          <a:xfrm>
            <a:off x="731520" y="5074920"/>
            <a:ext cx="5212080" cy="6217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2428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Adattamento intestinale — allungamento dei villi, iperplasia delle cripte, ↑ espressione dei trasportatori</a:t>
            </a:r>
            <a:endParaRPr lang="en-US" sz="1200" dirty="0"/>
          </a:p>
        </p:txBody>
      </p:sp>
      <p:sp>
        <p:nvSpPr>
          <p:cNvPr id="18" name="Shape 16"/>
          <p:cNvSpPr/>
          <p:nvPr/>
        </p:nvSpPr>
        <p:spPr>
          <a:xfrm>
            <a:off x="6446520" y="2916936"/>
            <a:ext cx="0" cy="2468880"/>
          </a:xfrm>
          <a:prstGeom prst="line">
            <a:avLst/>
          </a:prstGeom>
          <a:noFill/>
          <a:ln w="19050">
            <a:solidFill>
              <a:srgbClr val="297FD5"/>
            </a:solidFill>
            <a:prstDash val="dash"/>
            <a:tailEnd type="triangle"/>
          </a:ln>
        </p:spPr>
        <p:txBody>
          <a:bodyPr/>
          <a:lstStyle/>
          <a:p>
            <a:endParaRPr lang="it-IT"/>
          </a:p>
        </p:txBody>
      </p:sp>
      <p:sp>
        <p:nvSpPr>
          <p:cNvPr id="19" name="Shape 17"/>
          <p:cNvSpPr/>
          <p:nvPr/>
        </p:nvSpPr>
        <p:spPr>
          <a:xfrm>
            <a:off x="6126480" y="2916936"/>
            <a:ext cx="320040" cy="0"/>
          </a:xfrm>
          <a:prstGeom prst="line">
            <a:avLst/>
          </a:prstGeom>
          <a:noFill/>
          <a:ln w="19050">
            <a:solidFill>
              <a:srgbClr val="297FD5"/>
            </a:solidFill>
            <a:prstDash val="dash"/>
          </a:ln>
        </p:spPr>
        <p:txBody>
          <a:bodyPr/>
          <a:lstStyle/>
          <a:p>
            <a:endParaRPr lang="it-IT"/>
          </a:p>
        </p:txBody>
      </p:sp>
      <p:sp>
        <p:nvSpPr>
          <p:cNvPr id="20" name="Shape 18"/>
          <p:cNvSpPr/>
          <p:nvPr/>
        </p:nvSpPr>
        <p:spPr>
          <a:xfrm>
            <a:off x="6126480" y="5385816"/>
            <a:ext cx="320040" cy="0"/>
          </a:xfrm>
          <a:prstGeom prst="line">
            <a:avLst/>
          </a:prstGeom>
          <a:noFill/>
          <a:ln w="19050">
            <a:solidFill>
              <a:srgbClr val="297FD5"/>
            </a:solidFill>
            <a:prstDash val="dash"/>
          </a:ln>
        </p:spPr>
        <p:txBody>
          <a:bodyPr/>
          <a:lstStyle/>
          <a:p>
            <a:endParaRPr lang="it-IT"/>
          </a:p>
        </p:txBody>
      </p:sp>
      <p:sp>
        <p:nvSpPr>
          <p:cNvPr id="21" name="Text 19"/>
          <p:cNvSpPr txBox="1"/>
          <p:nvPr/>
        </p:nvSpPr>
        <p:spPr>
          <a:xfrm>
            <a:off x="6537960" y="3785616"/>
            <a:ext cx="118872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i="1" dirty="0">
                <a:solidFill>
                  <a:srgbClr val="297FD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Amplificazione</a:t>
            </a:r>
            <a:endParaRPr lang="en-US" sz="1050" dirty="0"/>
          </a:p>
          <a:p>
            <a:pPr marL="0" indent="0">
              <a:buNone/>
            </a:pPr>
            <a:r>
              <a:rPr lang="en-US" sz="1050" i="1" dirty="0">
                <a:solidFill>
                  <a:srgbClr val="297FD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cascata</a:t>
            </a:r>
            <a:endParaRPr lang="en-US" sz="1050" dirty="0"/>
          </a:p>
        </p:txBody>
      </p:sp>
      <p:sp>
        <p:nvSpPr>
          <p:cNvPr id="22" name="Shape 20"/>
          <p:cNvSpPr/>
          <p:nvPr/>
        </p:nvSpPr>
        <p:spPr>
          <a:xfrm>
            <a:off x="7680960" y="1783080"/>
            <a:ext cx="3977640" cy="4160520"/>
          </a:xfrm>
          <a:prstGeom prst="rect">
            <a:avLst/>
          </a:prstGeom>
          <a:solidFill>
            <a:srgbClr val="F2F5FA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23" name="Text 21"/>
          <p:cNvSpPr txBox="1"/>
          <p:nvPr/>
        </p:nvSpPr>
        <p:spPr>
          <a:xfrm>
            <a:off x="7909560" y="1965960"/>
            <a:ext cx="35661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297FD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GLP-2: il principale mediatore</a:t>
            </a:r>
            <a:endParaRPr lang="en-US" sz="1300" dirty="0"/>
          </a:p>
        </p:txBody>
      </p:sp>
      <p:sp>
        <p:nvSpPr>
          <p:cNvPr id="24" name="Text 22"/>
          <p:cNvSpPr txBox="1"/>
          <p:nvPr/>
        </p:nvSpPr>
        <p:spPr>
          <a:xfrm>
            <a:off x="7909560" y="2423160"/>
            <a:ext cx="35661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Stimola la proliferazione delle cripte, inibisce l'apoptosi degli enterociti, aumenta i trasportatori dei nutrienti</a:t>
            </a:r>
            <a:endParaRPr lang="en-US" sz="1100" dirty="0"/>
          </a:p>
        </p:txBody>
      </p:sp>
      <p:sp>
        <p:nvSpPr>
          <p:cNvPr id="25" name="Text 23"/>
          <p:cNvSpPr txBox="1"/>
          <p:nvPr/>
        </p:nvSpPr>
        <p:spPr>
          <a:xfrm>
            <a:off x="7909560" y="3291840"/>
            <a:ext cx="35661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Il GLP-2 plasmatico aumenta di 2–3× dopo l'intervento e resta elevato per anni</a:t>
            </a:r>
            <a:endParaRPr lang="en-US" sz="1100" dirty="0"/>
          </a:p>
        </p:txBody>
      </p:sp>
      <p:sp>
        <p:nvSpPr>
          <p:cNvPr id="26" name="Text 24"/>
          <p:cNvSpPr txBox="1"/>
          <p:nvPr/>
        </p:nvSpPr>
        <p:spPr>
          <a:xfrm>
            <a:off x="7909560" y="4160520"/>
            <a:ext cx="35661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Teduglutide (analogo del GLP-2): proof-of-concept nella sindrome dell'intestino corto</a:t>
            </a:r>
            <a:endParaRPr lang="en-US" sz="1100" dirty="0"/>
          </a:p>
        </p:txBody>
      </p:sp>
      <p:sp>
        <p:nvSpPr>
          <p:cNvPr id="27" name="Text 25"/>
          <p:cNvSpPr txBox="1"/>
          <p:nvPr/>
        </p:nvSpPr>
        <p:spPr>
          <a:xfrm>
            <a:off x="7909560" y="5029200"/>
            <a:ext cx="35661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La deviazione degli acidi biliari verso l'ileo (BPD/DS) → stimolo TGR5/FXR più forte → adattamento più marcato rispetto al RYGB</a:t>
            </a:r>
            <a:endParaRPr lang="en-US" sz="1100" dirty="0"/>
          </a:p>
        </p:txBody>
      </p:sp>
      <p:sp>
        <p:nvSpPr>
          <p:cNvPr id="28" name="Text 26"/>
          <p:cNvSpPr txBox="1"/>
          <p:nvPr/>
        </p:nvSpPr>
        <p:spPr>
          <a:xfrm>
            <a:off x="548640" y="617220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7076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Papadia FS, Adami GF. JPEN (in submission)</a:t>
            </a:r>
            <a:endParaRPr lang="en-US" sz="1000" dirty="0"/>
          </a:p>
        </p:txBody>
      </p:sp>
      <p:sp>
        <p:nvSpPr>
          <p:cNvPr id="29" name="Shape 27"/>
          <p:cNvSpPr/>
          <p:nvPr/>
        </p:nvSpPr>
        <p:spPr>
          <a:xfrm>
            <a:off x="457200" y="6400800"/>
            <a:ext cx="11274552" cy="0"/>
          </a:xfrm>
          <a:prstGeom prst="line">
            <a:avLst/>
          </a:prstGeom>
          <a:noFill/>
          <a:ln w="9525">
            <a:solidFill>
              <a:srgbClr val="D7DEEA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30" name="Text 28"/>
          <p:cNvSpPr txBox="1"/>
          <p:nvPr/>
        </p:nvSpPr>
        <p:spPr>
          <a:xfrm>
            <a:off x="457200" y="6473952"/>
            <a:ext cx="6400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7076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SICOB 2026 · Pisa  |  F.S. Papadia</a:t>
            </a:r>
            <a:endParaRPr lang="en-US" sz="950" dirty="0"/>
          </a:p>
        </p:txBody>
      </p:sp>
      <p:sp>
        <p:nvSpPr>
          <p:cNvPr id="31" name="Text 29"/>
          <p:cNvSpPr txBox="1"/>
          <p:nvPr/>
        </p:nvSpPr>
        <p:spPr>
          <a:xfrm>
            <a:off x="11274552" y="6473952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50" dirty="0">
                <a:solidFill>
                  <a:srgbClr val="7076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9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10515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297FD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IL LIMITE È QUANTIFICABILE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713232"/>
            <a:ext cx="1106424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2428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L'adattamento ha un limite: la soglia del 70%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548640" y="1920240"/>
            <a:ext cx="3383280" cy="4114800"/>
          </a:xfrm>
          <a:prstGeom prst="rect">
            <a:avLst/>
          </a:prstGeom>
          <a:solidFill>
            <a:srgbClr val="E7EDF7"/>
          </a:solidFill>
          <a:ln w="12700">
            <a:solidFill>
              <a:srgbClr val="297FD5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5" name="Text 3"/>
          <p:cNvSpPr txBox="1"/>
          <p:nvPr/>
        </p:nvSpPr>
        <p:spPr>
          <a:xfrm>
            <a:off x="548640" y="2286000"/>
            <a:ext cx="3383280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5600" b="1" dirty="0">
                <a:solidFill>
                  <a:srgbClr val="297FD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70%</a:t>
            </a:r>
            <a:endParaRPr lang="en-US" sz="5600" dirty="0"/>
          </a:p>
        </p:txBody>
      </p:sp>
      <p:sp>
        <p:nvSpPr>
          <p:cNvPr id="6" name="Text 4"/>
          <p:cNvSpPr txBox="1"/>
          <p:nvPr/>
        </p:nvSpPr>
        <p:spPr>
          <a:xfrm>
            <a:off x="777240" y="3520440"/>
            <a:ext cx="2926080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dirty="0">
                <a:solidFill>
                  <a:srgbClr val="2428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frazione di intestino tenue bypassata oltre la quale l'adattamento è strutturalmente incompleto</a:t>
            </a:r>
            <a:endParaRPr lang="en-US" sz="1300" dirty="0"/>
          </a:p>
        </p:txBody>
      </p:sp>
      <p:sp>
        <p:nvSpPr>
          <p:cNvPr id="7" name="Text 5"/>
          <p:cNvSpPr txBox="1"/>
          <p:nvPr/>
        </p:nvSpPr>
        <p:spPr>
          <a:xfrm>
            <a:off x="777240" y="4846320"/>
            <a:ext cx="2926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i="1" dirty="0">
                <a:solidFill>
                  <a:srgbClr val="7076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Modelli murini di resezione: &gt;70% → malnutrizione progressiva nonostante l'ipertrofia massimale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206240" y="1920240"/>
            <a:ext cx="7406640" cy="4114800"/>
          </a:xfrm>
          <a:prstGeom prst="rect">
            <a:avLst/>
          </a:prstGeom>
          <a:solidFill>
            <a:srgbClr val="F2F5FA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9" name="Text 7"/>
          <p:cNvSpPr txBox="1"/>
          <p:nvPr/>
        </p:nvSpPr>
        <p:spPr>
          <a:xfrm>
            <a:off x="4480560" y="2148840"/>
            <a:ext cx="6858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2428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Evidenza umana — distalizzazione revisionale di RYGB</a:t>
            </a:r>
            <a:endParaRPr lang="en-US" sz="1350" dirty="0"/>
          </a:p>
        </p:txBody>
      </p:sp>
      <p:sp>
        <p:nvSpPr>
          <p:cNvPr id="10" name="Shape 8"/>
          <p:cNvSpPr/>
          <p:nvPr/>
        </p:nvSpPr>
        <p:spPr>
          <a:xfrm>
            <a:off x="4480560" y="2788920"/>
            <a:ext cx="6858000" cy="868680"/>
          </a:xfrm>
          <a:prstGeom prst="rect">
            <a:avLst/>
          </a:prstGeom>
          <a:solidFill>
            <a:srgbClr val="E7EDF7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11" name="Text 9"/>
          <p:cNvSpPr txBox="1"/>
          <p:nvPr/>
        </p:nvSpPr>
        <p:spPr>
          <a:xfrm>
            <a:off x="4663440" y="2862072"/>
            <a:ext cx="2743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C039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Frazione di bypass &gt; 70%</a:t>
            </a:r>
            <a:endParaRPr lang="en-US" sz="1300" dirty="0"/>
          </a:p>
        </p:txBody>
      </p:sp>
      <p:sp>
        <p:nvSpPr>
          <p:cNvPr id="12" name="Text 10"/>
          <p:cNvSpPr txBox="1"/>
          <p:nvPr/>
        </p:nvSpPr>
        <p:spPr>
          <a:xfrm>
            <a:off x="4663440" y="3246120"/>
            <a:ext cx="64922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Il 40% ha sviluppato grave malnutrizione proteico-calorica con necessità di reintervento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4480560" y="3840480"/>
            <a:ext cx="6858000" cy="868680"/>
          </a:xfrm>
          <a:prstGeom prst="rect">
            <a:avLst/>
          </a:prstGeom>
          <a:solidFill>
            <a:srgbClr val="E7EDF7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14" name="Text 12"/>
          <p:cNvSpPr txBox="1"/>
          <p:nvPr/>
        </p:nvSpPr>
        <p:spPr>
          <a:xfrm>
            <a:off x="4663440" y="3913632"/>
            <a:ext cx="2743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5AA2A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Frazione di bypass &lt; 70%</a:t>
            </a:r>
            <a:endParaRPr lang="en-US" sz="1300" dirty="0"/>
          </a:p>
        </p:txBody>
      </p:sp>
      <p:sp>
        <p:nvSpPr>
          <p:cNvPr id="15" name="Text 13"/>
          <p:cNvSpPr txBox="1"/>
          <p:nvPr/>
        </p:nvSpPr>
        <p:spPr>
          <a:xfrm>
            <a:off x="4663440" y="4297680"/>
            <a:ext cx="64922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 0% ha richiesto una revisione per malnutrizione</a:t>
            </a:r>
            <a:endParaRPr lang="en-US" sz="1100" dirty="0"/>
          </a:p>
        </p:txBody>
      </p:sp>
      <p:sp>
        <p:nvSpPr>
          <p:cNvPr id="16" name="Text 14"/>
          <p:cNvSpPr txBox="1"/>
          <p:nvPr/>
        </p:nvSpPr>
        <p:spPr>
          <a:xfrm>
            <a:off x="4480560" y="4983480"/>
            <a:ext cx="6858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7076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Caruana JA et al. Surg Obes Relat Dis 2015;11(6):1248–55</a:t>
            </a:r>
            <a:endParaRPr lang="en-US" sz="1000" dirty="0"/>
          </a:p>
        </p:txBody>
      </p:sp>
      <p:sp>
        <p:nvSpPr>
          <p:cNvPr id="17" name="Text 15"/>
          <p:cNvSpPr txBox="1"/>
          <p:nvPr/>
        </p:nvSpPr>
        <p:spPr>
          <a:xfrm>
            <a:off x="4480560" y="5394960"/>
            <a:ext cx="68580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2428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Implicazione clinica: conoscere la lunghezza totale dell'intestino tenue e calcolare la frazione di bypass — non affidarsi a lunghezze assolute d'ansa. La lunghezza totale varia da 225 a 1015 cm (coorte LABS-2).</a:t>
            </a:r>
            <a:endParaRPr lang="en-US" sz="1200" dirty="0"/>
          </a:p>
        </p:txBody>
      </p:sp>
      <p:sp>
        <p:nvSpPr>
          <p:cNvPr id="18" name="Shape 16"/>
          <p:cNvSpPr/>
          <p:nvPr/>
        </p:nvSpPr>
        <p:spPr>
          <a:xfrm>
            <a:off x="457200" y="6400800"/>
            <a:ext cx="11274552" cy="0"/>
          </a:xfrm>
          <a:prstGeom prst="line">
            <a:avLst/>
          </a:prstGeom>
          <a:noFill/>
          <a:ln w="9525">
            <a:solidFill>
              <a:srgbClr val="D7DEEA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9" name="Text 17"/>
          <p:cNvSpPr txBox="1"/>
          <p:nvPr/>
        </p:nvSpPr>
        <p:spPr>
          <a:xfrm>
            <a:off x="457200" y="6473952"/>
            <a:ext cx="6400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7076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SICOB 2026 · Pisa  |  F.S. Papadia</a:t>
            </a:r>
            <a:endParaRPr lang="en-US" sz="950" dirty="0"/>
          </a:p>
        </p:txBody>
      </p:sp>
      <p:sp>
        <p:nvSpPr>
          <p:cNvPr id="20" name="Text 18"/>
          <p:cNvSpPr txBox="1"/>
          <p:nvPr/>
        </p:nvSpPr>
        <p:spPr>
          <a:xfrm>
            <a:off x="11274552" y="6473952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50" dirty="0">
                <a:solidFill>
                  <a:srgbClr val="7076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9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ttangolo 12">
            <a:extLst>
              <a:ext uri="{FF2B5EF4-FFF2-40B4-BE49-F238E27FC236}">
                <a16:creationId xmlns:a16="http://schemas.microsoft.com/office/drawing/2014/main" id="{B43DB55F-2A19-45AD-8727-DD0E2270C3B4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17213F"/>
          </a:solidFill>
          <a:ln w="0"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AD2B815D-0022-4BC7-A5BA-EC92198B6C06}"/>
              </a:ext>
            </a:extLst>
          </p:cNvPr>
          <p:cNvSpPr>
            <a:spLocks noGrp="1"/>
          </p:cNvSpPr>
          <p:nvPr/>
        </p:nvSpPr>
        <p:spPr>
          <a:xfrm>
            <a:off x="685800" y="323850"/>
            <a:ext cx="9906000" cy="2095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6987" lnSpcReduction="10000"/>
          </a:bodyPr>
          <a:lstStyle/>
          <a:p>
            <a:pPr algn="l">
              <a:defRPr sz="975" b="1" i="0">
                <a:solidFill>
                  <a:srgbClr val="2E63A8"/>
                </a:solidFill>
                <a:latin typeface="Arial"/>
                <a:ea typeface="Arial"/>
                <a:cs typeface="Arial"/>
              </a:defRPr>
            </a:pPr>
            <a:r>
              <a:rPr sz="975" b="1" i="0">
                <a:solidFill>
                  <a:srgbClr val="2E63A8"/>
                </a:solidFill>
                <a:latin typeface="Arial"/>
                <a:ea typeface="Arial"/>
                <a:cs typeface="Arial"/>
              </a:rPr>
              <a:t>LIMITI DELL’ADATTAMENTO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F747CD1E-79AC-4FA3-8BEA-ABE7E32DC479}"/>
              </a:ext>
            </a:extLst>
          </p:cNvPr>
          <p:cNvSpPr>
            <a:spLocks noGrp="1"/>
          </p:cNvSpPr>
          <p:nvPr/>
        </p:nvSpPr>
        <p:spPr>
          <a:xfrm>
            <a:off x="685800" y="552450"/>
            <a:ext cx="10668000" cy="609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2550" b="1" i="0">
                <a:solidFill>
                  <a:srgbClr val="17213F"/>
                </a:solidFill>
                <a:latin typeface="Arial"/>
                <a:ea typeface="Arial"/>
                <a:cs typeface="Arial"/>
              </a:defRPr>
            </a:pPr>
            <a:r>
              <a:rPr sz="2550" b="1" i="0">
                <a:solidFill>
                  <a:srgbClr val="17213F"/>
                </a:solidFill>
                <a:latin typeface="Arial"/>
                <a:ea typeface="Arial"/>
                <a:cs typeface="Arial"/>
              </a:rPr>
              <a:t>La soglia del 70%: un segnale, non una legge</a:t>
            </a:r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F931FDDA-656B-4DBD-AD29-9629E641FA01}"/>
              </a:ext>
            </a:extLst>
          </p:cNvPr>
          <p:cNvSpPr>
            <a:spLocks noGrp="1"/>
          </p:cNvSpPr>
          <p:nvPr/>
        </p:nvSpPr>
        <p:spPr>
          <a:xfrm>
            <a:off x="1047750" y="1476375"/>
            <a:ext cx="4286250" cy="571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2850" b="1" i="0">
                <a:solidFill>
                  <a:srgbClr val="C43C32"/>
                </a:solidFill>
                <a:latin typeface="Arial"/>
                <a:ea typeface="Arial"/>
                <a:cs typeface="Arial"/>
              </a:defRPr>
            </a:pPr>
            <a:r>
              <a:rPr sz="2850" b="1" i="0">
                <a:solidFill>
                  <a:srgbClr val="C43C32"/>
                </a:solidFill>
                <a:latin typeface="Arial"/>
                <a:ea typeface="Arial"/>
                <a:cs typeface="Arial"/>
              </a:rPr>
              <a:t>4/10</a:t>
            </a:r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9BB8432C-EDF8-4857-8CC5-6BDE5BBE4BBC}"/>
              </a:ext>
            </a:extLst>
          </p:cNvPr>
          <p:cNvSpPr>
            <a:spLocks noGrp="1"/>
          </p:cNvSpPr>
          <p:nvPr/>
        </p:nvSpPr>
        <p:spPr>
          <a:xfrm>
            <a:off x="1047750" y="2028825"/>
            <a:ext cx="4286250" cy="6858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350" b="0" i="0">
                <a:solidFill>
                  <a:srgbClr val="182033"/>
                </a:solidFill>
                <a:latin typeface="Arial"/>
                <a:ea typeface="Arial"/>
                <a:cs typeface="Arial"/>
              </a:defRPr>
            </a:pPr>
            <a:r>
              <a:rPr sz="1350" b="0" i="0">
                <a:solidFill>
                  <a:srgbClr val="182033"/>
                </a:solidFill>
                <a:latin typeface="Arial"/>
                <a:ea typeface="Arial"/>
                <a:cs typeface="Arial"/>
              </a:rPr>
              <a:t>malnutrizione proteico-calorica quando ≥70% dell’intestino misurato era bypassato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BC36E9F4-5A11-40A1-9B53-141D279A4BCD}"/>
              </a:ext>
            </a:extLst>
          </p:cNvPr>
          <p:cNvSpPr>
            <a:spLocks noGrp="1"/>
          </p:cNvSpPr>
          <p:nvPr/>
        </p:nvSpPr>
        <p:spPr>
          <a:xfrm>
            <a:off x="6762750" y="1476375"/>
            <a:ext cx="4286250" cy="571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2850" b="1" i="0">
                <a:solidFill>
                  <a:srgbClr val="2E63A8"/>
                </a:solidFill>
                <a:latin typeface="Arial"/>
                <a:ea typeface="Arial"/>
                <a:cs typeface="Arial"/>
              </a:defRPr>
            </a:pPr>
            <a:r>
              <a:rPr sz="2850" b="1" i="0">
                <a:solidFill>
                  <a:srgbClr val="2E63A8"/>
                </a:solidFill>
                <a:latin typeface="Arial"/>
                <a:ea typeface="Arial"/>
                <a:cs typeface="Arial"/>
              </a:rPr>
              <a:t>0/11</a:t>
            </a:r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667A12BB-8D36-479B-8F54-0ED72C252C02}"/>
              </a:ext>
            </a:extLst>
          </p:cNvPr>
          <p:cNvSpPr>
            <a:spLocks noGrp="1"/>
          </p:cNvSpPr>
          <p:nvPr/>
        </p:nvSpPr>
        <p:spPr>
          <a:xfrm>
            <a:off x="6762750" y="2028825"/>
            <a:ext cx="4286250" cy="6858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350" b="0" i="0">
                <a:solidFill>
                  <a:srgbClr val="182033"/>
                </a:solidFill>
                <a:latin typeface="Arial"/>
                <a:ea typeface="Arial"/>
                <a:cs typeface="Arial"/>
              </a:defRPr>
            </a:pPr>
            <a:r>
              <a:rPr sz="1350" b="0" i="0">
                <a:solidFill>
                  <a:srgbClr val="182033"/>
                </a:solidFill>
                <a:latin typeface="Arial"/>
                <a:ea typeface="Arial"/>
                <a:cs typeface="Arial"/>
              </a:rPr>
              <a:t>revisioni per malnutrizione quando la frazione bypassata era &lt;70%</a:t>
            </a:r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6D5D093A-7DDF-47EA-BF2E-CB120600599A}"/>
              </a:ext>
            </a:extLst>
          </p:cNvPr>
          <p:cNvSpPr>
            <a:spLocks noGrp="1"/>
          </p:cNvSpPr>
          <p:nvPr/>
        </p:nvSpPr>
        <p:spPr>
          <a:xfrm>
            <a:off x="1047750" y="3476625"/>
            <a:ext cx="10001250" cy="1428750"/>
          </a:xfrm>
          <a:prstGeom prst="rect">
            <a:avLst/>
          </a:prstGeom>
          <a:solidFill>
            <a:srgbClr val="EEF3F9"/>
          </a:solidFill>
          <a:ln w="0"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C011EDAD-2B7D-4F0F-BAD4-CFB818D827D8}"/>
              </a:ext>
            </a:extLst>
          </p:cNvPr>
          <p:cNvSpPr>
            <a:spLocks noGrp="1"/>
          </p:cNvSpPr>
          <p:nvPr/>
        </p:nvSpPr>
        <p:spPr>
          <a:xfrm>
            <a:off x="1428750" y="3810000"/>
            <a:ext cx="9239250" cy="8096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2100" b="1" i="0">
                <a:solidFill>
                  <a:srgbClr val="17213F"/>
                </a:solidFill>
                <a:latin typeface="Arial"/>
                <a:ea typeface="Arial"/>
                <a:cs typeface="Arial"/>
              </a:defRPr>
            </a:pPr>
            <a:r>
              <a:rPr sz="2100" b="1" i="0">
                <a:solidFill>
                  <a:srgbClr val="17213F"/>
                </a:solidFill>
                <a:latin typeface="Arial"/>
                <a:ea typeface="Arial"/>
                <a:cs typeface="Arial"/>
              </a:rPr>
              <a:t>Piccola serie di distalizzazione revisionale del RYGB. Non definisce una soglia universale per BPD, DS, SADI-S o OAGB.</a:t>
            </a: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FED36DD7-783C-4B97-B637-F4E0792C0003}"/>
              </a:ext>
            </a:extLst>
          </p:cNvPr>
          <p:cNvSpPr>
            <a:spLocks noGrp="1"/>
          </p:cNvSpPr>
          <p:nvPr/>
        </p:nvSpPr>
        <p:spPr>
          <a:xfrm>
            <a:off x="685800" y="6429375"/>
            <a:ext cx="10820400" cy="9525"/>
          </a:xfrm>
          <a:prstGeom prst="rect">
            <a:avLst/>
          </a:prstGeom>
          <a:solidFill>
            <a:srgbClr val="D8DFE9"/>
          </a:solidFill>
          <a:ln w="0"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55463CE3-406E-444B-9C58-EC916B99BA46}"/>
              </a:ext>
            </a:extLst>
          </p:cNvPr>
          <p:cNvSpPr>
            <a:spLocks noGrp="1"/>
          </p:cNvSpPr>
          <p:nvPr/>
        </p:nvSpPr>
        <p:spPr>
          <a:xfrm>
            <a:off x="685800" y="6486525"/>
            <a:ext cx="9715500" cy="190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6288" lnSpcReduction="10000"/>
          </a:bodyPr>
          <a:lstStyle/>
          <a:p>
            <a:pPr algn="l">
              <a:defRPr sz="825" b="0" i="0">
                <a:solidFill>
                  <a:srgbClr val="657087"/>
                </a:solidFill>
                <a:latin typeface="Arial"/>
                <a:ea typeface="Arial"/>
                <a:cs typeface="Arial"/>
              </a:defRPr>
            </a:pPr>
            <a:r>
              <a:rPr sz="825" b="0" i="0">
                <a:solidFill>
                  <a:srgbClr val="657087"/>
                </a:solidFill>
                <a:latin typeface="Arial"/>
                <a:ea typeface="Arial"/>
                <a:cs typeface="Arial"/>
              </a:rPr>
              <a:t>Caruana JA et al. Surg Obes Relat Dis. 2015;11:1248–1255</a:t>
            </a:r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67ED68B1-453A-4EE9-AC4A-C41F6B3A424D}"/>
              </a:ext>
            </a:extLst>
          </p:cNvPr>
          <p:cNvSpPr>
            <a:spLocks noGrp="1"/>
          </p:cNvSpPr>
          <p:nvPr/>
        </p:nvSpPr>
        <p:spPr>
          <a:xfrm>
            <a:off x="10953750" y="6486525"/>
            <a:ext cx="552450" cy="190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6288" lnSpcReduction="10000"/>
          </a:bodyPr>
          <a:lstStyle/>
          <a:p>
            <a:pPr algn="r">
              <a:defRPr sz="825" b="0" i="0">
                <a:solidFill>
                  <a:srgbClr val="657087"/>
                </a:solidFill>
                <a:latin typeface="Arial"/>
                <a:ea typeface="Arial"/>
                <a:cs typeface="Arial"/>
              </a:defRPr>
            </a:pPr>
            <a:r>
              <a:rPr sz="825" b="0" i="0">
                <a:solidFill>
                  <a:srgbClr val="657087"/>
                </a:solidFill>
                <a:latin typeface="Arial"/>
                <a:ea typeface="Arial"/>
                <a:cs typeface="Arial"/>
              </a:rPr>
              <a:t>8</a:t>
            </a:r>
          </a:p>
        </p:txBody>
      </p:sp>
    </p:spTree>
    <p:extLst>
      <p:ext uri="{BB962C8B-B14F-4D97-AF65-F5344CB8AC3E}">
        <p14:creationId xmlns:p14="http://schemas.microsoft.com/office/powerpoint/2010/main" val="140776115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ttangolo 12">
            <a:extLst>
              <a:ext uri="{FF2B5EF4-FFF2-40B4-BE49-F238E27FC236}">
                <a16:creationId xmlns:a16="http://schemas.microsoft.com/office/drawing/2014/main" id="{45002E52-C30A-43F1-98AF-840839CF559A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17213F"/>
          </a:solidFill>
          <a:ln w="0"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147E2DBA-EDFC-443D-AE3D-EA7F67C19FC5}"/>
              </a:ext>
            </a:extLst>
          </p:cNvPr>
          <p:cNvSpPr>
            <a:spLocks noGrp="1"/>
          </p:cNvSpPr>
          <p:nvPr/>
        </p:nvSpPr>
        <p:spPr>
          <a:xfrm>
            <a:off x="685800" y="323850"/>
            <a:ext cx="9906000" cy="2095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6987" lnSpcReduction="10000"/>
          </a:bodyPr>
          <a:lstStyle/>
          <a:p>
            <a:pPr algn="l">
              <a:defRPr sz="975" b="1" i="0">
                <a:solidFill>
                  <a:srgbClr val="2E63A8"/>
                </a:solidFill>
                <a:latin typeface="Arial"/>
                <a:ea typeface="Arial"/>
                <a:cs typeface="Arial"/>
              </a:defRPr>
            </a:pPr>
            <a:r>
              <a:rPr sz="975" b="1" i="0">
                <a:solidFill>
                  <a:srgbClr val="2E63A8"/>
                </a:solidFill>
                <a:latin typeface="Arial"/>
                <a:ea typeface="Arial"/>
                <a:cs typeface="Arial"/>
              </a:rPr>
              <a:t>FENOTIPI CLINICI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AE679C20-4F4C-4E37-B6B8-966BDC180F4B}"/>
              </a:ext>
            </a:extLst>
          </p:cNvPr>
          <p:cNvSpPr>
            <a:spLocks noGrp="1"/>
          </p:cNvSpPr>
          <p:nvPr/>
        </p:nvSpPr>
        <p:spPr>
          <a:xfrm>
            <a:off x="685800" y="552450"/>
            <a:ext cx="10668000" cy="609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2550" b="1" i="0">
                <a:solidFill>
                  <a:srgbClr val="17213F"/>
                </a:solidFill>
                <a:latin typeface="Arial"/>
                <a:ea typeface="Arial"/>
                <a:cs typeface="Arial"/>
              </a:defRPr>
            </a:pPr>
            <a:r>
              <a:rPr sz="2550" b="1" i="0">
                <a:solidFill>
                  <a:srgbClr val="17213F"/>
                </a:solidFill>
                <a:latin typeface="Arial"/>
                <a:ea typeface="Arial"/>
                <a:cs typeface="Arial"/>
              </a:rPr>
              <a:t>Malnutrizione proteica: episodica o refrattaria</a:t>
            </a:r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BC2B6F60-34BE-47D2-8551-FB67057EDED2}"/>
              </a:ext>
            </a:extLst>
          </p:cNvPr>
          <p:cNvSpPr>
            <a:spLocks noGrp="1"/>
          </p:cNvSpPr>
          <p:nvPr/>
        </p:nvSpPr>
        <p:spPr>
          <a:xfrm>
            <a:off x="857250" y="1571625"/>
            <a:ext cx="4762500" cy="3143250"/>
          </a:xfrm>
          <a:prstGeom prst="rect">
            <a:avLst/>
          </a:prstGeom>
          <a:solidFill>
            <a:srgbClr val="EEF3F9"/>
          </a:solidFill>
          <a:ln w="0"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4AB117AC-AD21-4618-AD28-BD801D87FAAC}"/>
              </a:ext>
            </a:extLst>
          </p:cNvPr>
          <p:cNvSpPr>
            <a:spLocks noGrp="1"/>
          </p:cNvSpPr>
          <p:nvPr/>
        </p:nvSpPr>
        <p:spPr>
          <a:xfrm>
            <a:off x="6572250" y="1571625"/>
            <a:ext cx="4762500" cy="3143250"/>
          </a:xfrm>
          <a:prstGeom prst="rect">
            <a:avLst/>
          </a:prstGeom>
          <a:solidFill>
            <a:srgbClr val="FBEDEC"/>
          </a:solidFill>
          <a:ln w="0"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A94C6FF5-B71D-47BA-805A-4B73AF14A495}"/>
              </a:ext>
            </a:extLst>
          </p:cNvPr>
          <p:cNvSpPr>
            <a:spLocks noGrp="1"/>
          </p:cNvSpPr>
          <p:nvPr/>
        </p:nvSpPr>
        <p:spPr>
          <a:xfrm>
            <a:off x="1238250" y="1857375"/>
            <a:ext cx="4000500" cy="3619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7654" lnSpcReduction="10000"/>
          </a:bodyPr>
          <a:lstStyle/>
          <a:p>
            <a:pPr algn="ctr">
              <a:defRPr sz="2025" b="1" i="0">
                <a:solidFill>
                  <a:srgbClr val="2E63A8"/>
                </a:solidFill>
                <a:latin typeface="Arial"/>
                <a:ea typeface="Arial"/>
                <a:cs typeface="Arial"/>
              </a:defRPr>
            </a:pPr>
            <a:r>
              <a:rPr sz="2025" b="1" i="0">
                <a:solidFill>
                  <a:srgbClr val="2E63A8"/>
                </a:solidFill>
                <a:latin typeface="Arial"/>
                <a:ea typeface="Arial"/>
                <a:cs typeface="Arial"/>
              </a:rPr>
              <a:t>EPISODICA</a:t>
            </a:r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36E2242E-7B57-43AE-B8F7-81D08713DEB0}"/>
              </a:ext>
            </a:extLst>
          </p:cNvPr>
          <p:cNvSpPr>
            <a:spLocks noGrp="1"/>
          </p:cNvSpPr>
          <p:nvPr/>
        </p:nvSpPr>
        <p:spPr>
          <a:xfrm>
            <a:off x="1333500" y="2428875"/>
            <a:ext cx="3810000" cy="1714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800" b="0" i="0">
                <a:solidFill>
                  <a:srgbClr val="182033"/>
                </a:solidFill>
                <a:latin typeface="Arial"/>
                <a:ea typeface="Arial"/>
                <a:cs typeface="Arial"/>
              </a:defRPr>
            </a:pPr>
            <a:r>
              <a:rPr sz="1800" b="0" i="0">
                <a:solidFill>
                  <a:srgbClr val="182033"/>
                </a:solidFill>
                <a:latin typeface="Arial"/>
                <a:ea typeface="Arial"/>
                <a:cs typeface="Arial"/>
              </a:rPr>
              <a:t>Infezione</a:t>
            </a:r>
          </a:p>
          <a:p>
            <a:pPr algn="ctr">
              <a:defRPr sz="1800" b="0" i="0">
                <a:solidFill>
                  <a:srgbClr val="182033"/>
                </a:solidFill>
                <a:latin typeface="Arial"/>
                <a:ea typeface="Arial"/>
                <a:cs typeface="Arial"/>
              </a:defRPr>
            </a:pPr>
            <a:r>
              <a:rPr sz="1800" b="0" i="0">
                <a:solidFill>
                  <a:srgbClr val="182033"/>
                </a:solidFill>
                <a:latin typeface="Arial"/>
                <a:ea typeface="Arial"/>
                <a:cs typeface="Arial"/>
              </a:rPr>
              <a:t>Ridotto introito</a:t>
            </a:r>
          </a:p>
          <a:p>
            <a:pPr algn="ctr">
              <a:defRPr sz="1800" b="0" i="0">
                <a:solidFill>
                  <a:srgbClr val="182033"/>
                </a:solidFill>
                <a:latin typeface="Arial"/>
                <a:ea typeface="Arial"/>
                <a:cs typeface="Arial"/>
              </a:defRPr>
            </a:pPr>
            <a:r>
              <a:rPr sz="1800" b="0" i="0">
                <a:solidFill>
                  <a:srgbClr val="182033"/>
                </a:solidFill>
                <a:latin typeface="Arial"/>
                <a:ea typeface="Arial"/>
                <a:cs typeface="Arial"/>
              </a:rPr>
              <a:t>Scarsa aderenza</a:t>
            </a:r>
          </a:p>
          <a:p>
            <a:pPr algn="ctr">
              <a:defRPr sz="1800" b="0" i="0">
                <a:solidFill>
                  <a:srgbClr val="182033"/>
                </a:solidFill>
                <a:latin typeface="Arial"/>
                <a:ea typeface="Arial"/>
                <a:cs typeface="Arial"/>
              </a:defRPr>
            </a:pPr>
            <a:r>
              <a:rPr sz="1800" b="0" i="0">
                <a:solidFill>
                  <a:srgbClr val="182033"/>
                </a:solidFill>
                <a:latin typeface="Arial"/>
                <a:ea typeface="Arial"/>
                <a:cs typeface="Arial"/>
              </a:rPr>
              <a:t>Risponde al supporto intensivo</a:t>
            </a:r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B8CFB9B8-AEFE-45F0-8B29-0FDF0EC0FFE8}"/>
              </a:ext>
            </a:extLst>
          </p:cNvPr>
          <p:cNvSpPr>
            <a:spLocks noGrp="1"/>
          </p:cNvSpPr>
          <p:nvPr/>
        </p:nvSpPr>
        <p:spPr>
          <a:xfrm>
            <a:off x="6858000" y="1857375"/>
            <a:ext cx="4191000" cy="5238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875" b="1" i="0">
                <a:solidFill>
                  <a:srgbClr val="C43C32"/>
                </a:solidFill>
                <a:latin typeface="Arial"/>
                <a:ea typeface="Arial"/>
                <a:cs typeface="Arial"/>
              </a:defRPr>
            </a:pPr>
            <a:r>
              <a:rPr sz="1875" b="1" i="0">
                <a:solidFill>
                  <a:srgbClr val="C43C32"/>
                </a:solidFill>
                <a:latin typeface="Arial"/>
                <a:ea typeface="Arial"/>
                <a:cs typeface="Arial"/>
              </a:rPr>
              <a:t>REFRATTARIA O RECIDIVANTE</a:t>
            </a:r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E5B1BB41-7EFC-4124-AD2C-573CB9C8F679}"/>
              </a:ext>
            </a:extLst>
          </p:cNvPr>
          <p:cNvSpPr>
            <a:spLocks noGrp="1"/>
          </p:cNvSpPr>
          <p:nvPr/>
        </p:nvSpPr>
        <p:spPr>
          <a:xfrm>
            <a:off x="6953250" y="2571750"/>
            <a:ext cx="4000500" cy="15240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800" b="0" i="0">
                <a:solidFill>
                  <a:srgbClr val="182033"/>
                </a:solidFill>
                <a:latin typeface="Arial"/>
                <a:ea typeface="Arial"/>
                <a:cs typeface="Arial"/>
              </a:defRPr>
            </a:pPr>
            <a:r>
              <a:rPr sz="1800" b="0" i="0">
                <a:solidFill>
                  <a:srgbClr val="182033"/>
                </a:solidFill>
                <a:latin typeface="Arial"/>
                <a:ea typeface="Arial"/>
                <a:cs typeface="Arial"/>
              </a:rPr>
              <a:t>Persiste dopo correzione dei trigger</a:t>
            </a:r>
          </a:p>
          <a:p>
            <a:pPr algn="ctr">
              <a:defRPr sz="1800" b="0" i="0">
                <a:solidFill>
                  <a:srgbClr val="182033"/>
                </a:solidFill>
                <a:latin typeface="Arial"/>
                <a:ea typeface="Arial"/>
                <a:cs typeface="Arial"/>
              </a:defRPr>
            </a:pPr>
            <a:r>
              <a:rPr sz="1800" b="0" i="0">
                <a:solidFill>
                  <a:srgbClr val="182033"/>
                </a:solidFill>
                <a:latin typeface="Arial"/>
                <a:ea typeface="Arial"/>
                <a:cs typeface="Arial"/>
              </a:rPr>
              <a:t>Recidiva ripetutamente</a:t>
            </a:r>
          </a:p>
          <a:p>
            <a:pPr algn="ctr">
              <a:defRPr sz="1800" b="0" i="0">
                <a:solidFill>
                  <a:srgbClr val="182033"/>
                </a:solidFill>
                <a:latin typeface="Arial"/>
                <a:ea typeface="Arial"/>
                <a:cs typeface="Arial"/>
              </a:defRPr>
            </a:pPr>
            <a:r>
              <a:rPr sz="1800" b="0" i="0">
                <a:solidFill>
                  <a:srgbClr val="182033"/>
                </a:solidFill>
                <a:latin typeface="Arial"/>
                <a:ea typeface="Arial"/>
                <a:cs typeface="Arial"/>
              </a:rPr>
              <a:t>Impone di discutere la revisione</a:t>
            </a: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A07EC48B-C4BB-4DF3-A07A-B672F8DAA94E}"/>
              </a:ext>
            </a:extLst>
          </p:cNvPr>
          <p:cNvSpPr>
            <a:spLocks noGrp="1"/>
          </p:cNvSpPr>
          <p:nvPr/>
        </p:nvSpPr>
        <p:spPr>
          <a:xfrm>
            <a:off x="685800" y="6429375"/>
            <a:ext cx="10820400" cy="9525"/>
          </a:xfrm>
          <a:prstGeom prst="rect">
            <a:avLst/>
          </a:prstGeom>
          <a:solidFill>
            <a:srgbClr val="D8DFE9"/>
          </a:solidFill>
          <a:ln w="0"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9253193A-C261-4668-9427-0199545306CE}"/>
              </a:ext>
            </a:extLst>
          </p:cNvPr>
          <p:cNvSpPr>
            <a:spLocks noGrp="1"/>
          </p:cNvSpPr>
          <p:nvPr/>
        </p:nvSpPr>
        <p:spPr>
          <a:xfrm>
            <a:off x="685800" y="6486525"/>
            <a:ext cx="9715500" cy="190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6288" lnSpcReduction="10000"/>
          </a:bodyPr>
          <a:lstStyle/>
          <a:p>
            <a:pPr algn="l">
              <a:defRPr sz="825" b="0" i="0">
                <a:solidFill>
                  <a:srgbClr val="657087"/>
                </a:solidFill>
                <a:latin typeface="Arial"/>
                <a:ea typeface="Arial"/>
                <a:cs typeface="Arial"/>
              </a:defRPr>
            </a:pPr>
            <a:r>
              <a:rPr sz="825" b="0" i="0">
                <a:solidFill>
                  <a:srgbClr val="657087"/>
                </a:solidFill>
                <a:latin typeface="Arial"/>
                <a:ea typeface="Arial"/>
                <a:cs typeface="Arial"/>
              </a:rPr>
              <a:t>Papadia FS et al. BJS. 2024; Papadia FS et al. Ann Surg. 2026</a:t>
            </a:r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AF62A3E7-CB08-4227-8F1B-551BBCE3CB8D}"/>
              </a:ext>
            </a:extLst>
          </p:cNvPr>
          <p:cNvSpPr>
            <a:spLocks noGrp="1"/>
          </p:cNvSpPr>
          <p:nvPr/>
        </p:nvSpPr>
        <p:spPr>
          <a:xfrm>
            <a:off x="10953750" y="6486525"/>
            <a:ext cx="552450" cy="190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6288" lnSpcReduction="10000"/>
          </a:bodyPr>
          <a:lstStyle/>
          <a:p>
            <a:pPr algn="r">
              <a:defRPr sz="825" b="0" i="0">
                <a:solidFill>
                  <a:srgbClr val="657087"/>
                </a:solidFill>
                <a:latin typeface="Arial"/>
                <a:ea typeface="Arial"/>
                <a:cs typeface="Arial"/>
              </a:defRPr>
            </a:pPr>
            <a:r>
              <a:rPr sz="825" b="0" i="0">
                <a:solidFill>
                  <a:srgbClr val="657087"/>
                </a:solidFill>
                <a:latin typeface="Arial"/>
                <a:ea typeface="Arial"/>
                <a:cs typeface="Arial"/>
              </a:rPr>
              <a:t>12</a:t>
            </a:r>
          </a:p>
        </p:txBody>
      </p:sp>
    </p:spTree>
    <p:extLst>
      <p:ext uri="{BB962C8B-B14F-4D97-AF65-F5344CB8AC3E}">
        <p14:creationId xmlns:p14="http://schemas.microsoft.com/office/powerpoint/2010/main" val="139798171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ttangolo 13">
            <a:extLst>
              <a:ext uri="{FF2B5EF4-FFF2-40B4-BE49-F238E27FC236}">
                <a16:creationId xmlns:a16="http://schemas.microsoft.com/office/drawing/2014/main" id="{5341AB1F-E0DF-4493-A91C-EB9B952D2524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17213F"/>
          </a:solidFill>
          <a:ln w="0"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AD175336-5D6A-42A4-A5DA-F42D03691A71}"/>
              </a:ext>
            </a:extLst>
          </p:cNvPr>
          <p:cNvSpPr>
            <a:spLocks noGrp="1"/>
          </p:cNvSpPr>
          <p:nvPr/>
        </p:nvSpPr>
        <p:spPr>
          <a:xfrm>
            <a:off x="685800" y="323850"/>
            <a:ext cx="9906000" cy="2095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6987" lnSpcReduction="10000"/>
          </a:bodyPr>
          <a:lstStyle/>
          <a:p>
            <a:pPr algn="l">
              <a:defRPr sz="975" b="1" i="0">
                <a:solidFill>
                  <a:srgbClr val="2E63A8"/>
                </a:solidFill>
                <a:latin typeface="Arial"/>
                <a:ea typeface="Arial"/>
                <a:cs typeface="Arial"/>
              </a:defRPr>
            </a:pPr>
            <a:r>
              <a:rPr sz="975" b="1" i="0">
                <a:solidFill>
                  <a:srgbClr val="2E63A8"/>
                </a:solidFill>
                <a:latin typeface="Arial"/>
                <a:ea typeface="Arial"/>
                <a:cs typeface="Arial"/>
              </a:rPr>
              <a:t>COMPOSIZIONE CORPOREA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22330A8D-1EE2-488C-A9F0-23BFD308A545}"/>
              </a:ext>
            </a:extLst>
          </p:cNvPr>
          <p:cNvSpPr>
            <a:spLocks noGrp="1"/>
          </p:cNvSpPr>
          <p:nvPr/>
        </p:nvSpPr>
        <p:spPr>
          <a:xfrm>
            <a:off x="685800" y="552450"/>
            <a:ext cx="10668000" cy="609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2550" b="1" i="0">
                <a:solidFill>
                  <a:srgbClr val="17213F"/>
                </a:solidFill>
                <a:latin typeface="Arial"/>
                <a:ea typeface="Arial"/>
                <a:cs typeface="Arial"/>
              </a:defRPr>
            </a:pPr>
            <a:r>
              <a:rPr sz="2550" b="1" i="0">
                <a:solidFill>
                  <a:srgbClr val="17213F"/>
                </a:solidFill>
                <a:latin typeface="Arial"/>
                <a:ea typeface="Arial"/>
                <a:cs typeface="Arial"/>
              </a:rPr>
              <a:t>La perdita di massa magra comincia subito</a:t>
            </a:r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8D07B2C8-002A-4010-AC91-033A441F4C48}"/>
              </a:ext>
            </a:extLst>
          </p:cNvPr>
          <p:cNvSpPr>
            <a:spLocks noGrp="1"/>
          </p:cNvSpPr>
          <p:nvPr/>
        </p:nvSpPr>
        <p:spPr>
          <a:xfrm>
            <a:off x="952500" y="1524000"/>
            <a:ext cx="3429000" cy="571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2850" b="1" i="0">
                <a:solidFill>
                  <a:srgbClr val="C43C32"/>
                </a:solidFill>
                <a:latin typeface="Arial"/>
                <a:ea typeface="Arial"/>
                <a:cs typeface="Arial"/>
              </a:defRPr>
            </a:pPr>
            <a:r>
              <a:rPr sz="2850" b="1" i="0">
                <a:solidFill>
                  <a:srgbClr val="C43C32"/>
                </a:solidFill>
                <a:latin typeface="Arial"/>
                <a:ea typeface="Arial"/>
                <a:cs typeface="Arial"/>
              </a:rPr>
              <a:t>−8,13 kg</a:t>
            </a:r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BEE02350-1032-442C-BC91-9FC0CC516934}"/>
              </a:ext>
            </a:extLst>
          </p:cNvPr>
          <p:cNvSpPr>
            <a:spLocks noGrp="1"/>
          </p:cNvSpPr>
          <p:nvPr/>
        </p:nvSpPr>
        <p:spPr>
          <a:xfrm>
            <a:off x="952500" y="2076450"/>
            <a:ext cx="3429000" cy="6858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350" b="0" i="0">
                <a:solidFill>
                  <a:srgbClr val="182033"/>
                </a:solidFill>
                <a:latin typeface="Arial"/>
                <a:ea typeface="Arial"/>
                <a:cs typeface="Arial"/>
              </a:defRPr>
            </a:pPr>
            <a:r>
              <a:rPr sz="1350" b="0" i="0">
                <a:solidFill>
                  <a:srgbClr val="182033"/>
                </a:solidFill>
                <a:latin typeface="Arial"/>
                <a:ea typeface="Arial"/>
                <a:cs typeface="Arial"/>
              </a:rPr>
              <a:t>massa magra a 12 mesi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C9B46609-CF30-4BC3-9FD6-2849DED7C0F2}"/>
              </a:ext>
            </a:extLst>
          </p:cNvPr>
          <p:cNvSpPr>
            <a:spLocks noGrp="1"/>
          </p:cNvSpPr>
          <p:nvPr/>
        </p:nvSpPr>
        <p:spPr>
          <a:xfrm>
            <a:off x="4762500" y="1524000"/>
            <a:ext cx="2857500" cy="571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2850" b="1" i="0">
                <a:solidFill>
                  <a:srgbClr val="2E63A8"/>
                </a:solidFill>
                <a:latin typeface="Arial"/>
                <a:ea typeface="Arial"/>
                <a:cs typeface="Arial"/>
              </a:defRPr>
            </a:pPr>
            <a:r>
              <a:rPr sz="2850" b="1" i="0">
                <a:solidFill>
                  <a:srgbClr val="2E63A8"/>
                </a:solidFill>
                <a:latin typeface="Arial"/>
                <a:ea typeface="Arial"/>
                <a:cs typeface="Arial"/>
              </a:rPr>
              <a:t>55%</a:t>
            </a:r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BBD7924C-9C36-4A64-9D7E-ADC901EE249A}"/>
              </a:ext>
            </a:extLst>
          </p:cNvPr>
          <p:cNvSpPr>
            <a:spLocks noGrp="1"/>
          </p:cNvSpPr>
          <p:nvPr/>
        </p:nvSpPr>
        <p:spPr>
          <a:xfrm>
            <a:off x="4762500" y="2076450"/>
            <a:ext cx="2857500" cy="6858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350" b="0" i="0">
                <a:solidFill>
                  <a:srgbClr val="182033"/>
                </a:solidFill>
                <a:latin typeface="Arial"/>
                <a:ea typeface="Arial"/>
                <a:cs typeface="Arial"/>
              </a:defRPr>
            </a:pPr>
            <a:r>
              <a:rPr sz="1350" b="0" i="0">
                <a:solidFill>
                  <a:srgbClr val="182033"/>
                </a:solidFill>
                <a:latin typeface="Arial"/>
                <a:ea typeface="Arial"/>
                <a:cs typeface="Arial"/>
              </a:rPr>
              <a:t>della perdita avviene nei primi 3 mesi</a:t>
            </a:r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BB2F219A-68FC-40A2-BBA4-5D97C17FF3AD}"/>
              </a:ext>
            </a:extLst>
          </p:cNvPr>
          <p:cNvSpPr>
            <a:spLocks noGrp="1"/>
          </p:cNvSpPr>
          <p:nvPr/>
        </p:nvSpPr>
        <p:spPr>
          <a:xfrm>
            <a:off x="8096250" y="1524000"/>
            <a:ext cx="3143250" cy="571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2850" b="1" i="0">
                <a:solidFill>
                  <a:srgbClr val="397D78"/>
                </a:solidFill>
                <a:latin typeface="Arial"/>
                <a:ea typeface="Arial"/>
                <a:cs typeface="Arial"/>
              </a:defRPr>
            </a:pPr>
            <a:r>
              <a:rPr sz="2850" b="1" i="0">
                <a:solidFill>
                  <a:srgbClr val="397D78"/>
                </a:solidFill>
                <a:latin typeface="Arial"/>
                <a:ea typeface="Arial"/>
                <a:cs typeface="Arial"/>
              </a:rPr>
              <a:t>−3,18 kg</a:t>
            </a:r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59B4F93C-99CD-4940-9B0E-5E390225F250}"/>
              </a:ext>
            </a:extLst>
          </p:cNvPr>
          <p:cNvSpPr>
            <a:spLocks noGrp="1"/>
          </p:cNvSpPr>
          <p:nvPr/>
        </p:nvSpPr>
        <p:spPr>
          <a:xfrm>
            <a:off x="8096250" y="2076450"/>
            <a:ext cx="3143250" cy="6858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350" b="0" i="0">
                <a:solidFill>
                  <a:srgbClr val="182033"/>
                </a:solidFill>
                <a:latin typeface="Arial"/>
                <a:ea typeface="Arial"/>
                <a:cs typeface="Arial"/>
              </a:defRPr>
            </a:pPr>
            <a:r>
              <a:rPr sz="1350" b="0" i="0">
                <a:solidFill>
                  <a:srgbClr val="182033"/>
                </a:solidFill>
                <a:latin typeface="Arial"/>
                <a:ea typeface="Arial"/>
                <a:cs typeface="Arial"/>
              </a:rPr>
              <a:t>massa muscolare scheletrica a 12 mesi</a:t>
            </a: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AA0BB2D9-9589-4B66-82DD-E5D62FF797ED}"/>
              </a:ext>
            </a:extLst>
          </p:cNvPr>
          <p:cNvSpPr>
            <a:spLocks noGrp="1"/>
          </p:cNvSpPr>
          <p:nvPr/>
        </p:nvSpPr>
        <p:spPr>
          <a:xfrm>
            <a:off x="1333500" y="3810000"/>
            <a:ext cx="9525000" cy="952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2175" b="1" i="0">
                <a:solidFill>
                  <a:srgbClr val="17213F"/>
                </a:solidFill>
                <a:latin typeface="Arial"/>
                <a:ea typeface="Arial"/>
                <a:cs typeface="Arial"/>
              </a:defRPr>
            </a:pPr>
            <a:r>
              <a:rPr sz="2175" b="1" i="0">
                <a:solidFill>
                  <a:srgbClr val="17213F"/>
                </a:solidFill>
                <a:latin typeface="Arial"/>
                <a:ea typeface="Arial"/>
                <a:cs typeface="Arial"/>
              </a:rPr>
              <a:t>La domanda a lungo termine non è soltanto quanta massa si perde, ma quanta riserva rimane quando il paziente invecchia.</a:t>
            </a:r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935883C8-F662-46ED-88A5-A585C8CC4F11}"/>
              </a:ext>
            </a:extLst>
          </p:cNvPr>
          <p:cNvSpPr>
            <a:spLocks noGrp="1"/>
          </p:cNvSpPr>
          <p:nvPr/>
        </p:nvSpPr>
        <p:spPr>
          <a:xfrm>
            <a:off x="685800" y="6429375"/>
            <a:ext cx="10820400" cy="9525"/>
          </a:xfrm>
          <a:prstGeom prst="rect">
            <a:avLst/>
          </a:prstGeom>
          <a:solidFill>
            <a:srgbClr val="D8DFE9"/>
          </a:solidFill>
          <a:ln w="0"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5ED228A6-E7F9-4125-AADB-15F450CAF3D9}"/>
              </a:ext>
            </a:extLst>
          </p:cNvPr>
          <p:cNvSpPr>
            <a:spLocks noGrp="1"/>
          </p:cNvSpPr>
          <p:nvPr/>
        </p:nvSpPr>
        <p:spPr>
          <a:xfrm>
            <a:off x="685800" y="6486525"/>
            <a:ext cx="9715500" cy="190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6288" lnSpcReduction="10000"/>
          </a:bodyPr>
          <a:lstStyle/>
          <a:p>
            <a:pPr algn="l">
              <a:defRPr sz="825" b="0" i="0">
                <a:solidFill>
                  <a:srgbClr val="657087"/>
                </a:solidFill>
                <a:latin typeface="Arial"/>
                <a:ea typeface="Arial"/>
                <a:cs typeface="Arial"/>
              </a:defRPr>
            </a:pPr>
            <a:r>
              <a:rPr sz="825" b="0" i="0">
                <a:solidFill>
                  <a:srgbClr val="657087"/>
                </a:solidFill>
                <a:latin typeface="Arial"/>
                <a:ea typeface="Arial"/>
                <a:cs typeface="Arial"/>
              </a:rPr>
              <a:t>Nuijten MAH et al. Obes Rev. 2022;23:e13370</a:t>
            </a:r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7DFAC3B0-EF21-4A16-A2C2-66B1D4E39FBA}"/>
              </a:ext>
            </a:extLst>
          </p:cNvPr>
          <p:cNvSpPr>
            <a:spLocks noGrp="1"/>
          </p:cNvSpPr>
          <p:nvPr/>
        </p:nvSpPr>
        <p:spPr>
          <a:xfrm>
            <a:off x="10953750" y="6486525"/>
            <a:ext cx="552450" cy="190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6288" lnSpcReduction="10000"/>
          </a:bodyPr>
          <a:lstStyle/>
          <a:p>
            <a:pPr algn="r">
              <a:defRPr sz="825" b="0" i="0">
                <a:solidFill>
                  <a:srgbClr val="657087"/>
                </a:solidFill>
                <a:latin typeface="Arial"/>
                <a:ea typeface="Arial"/>
                <a:cs typeface="Arial"/>
              </a:defRPr>
            </a:pPr>
            <a:r>
              <a:rPr sz="825" b="0" i="0">
                <a:solidFill>
                  <a:srgbClr val="657087"/>
                </a:solidFill>
                <a:latin typeface="Arial"/>
                <a:ea typeface="Arial"/>
                <a:cs typeface="Arial"/>
              </a:rPr>
              <a:t>11</a:t>
            </a:r>
          </a:p>
        </p:txBody>
      </p:sp>
    </p:spTree>
    <p:extLst>
      <p:ext uri="{BB962C8B-B14F-4D97-AF65-F5344CB8AC3E}">
        <p14:creationId xmlns:p14="http://schemas.microsoft.com/office/powerpoint/2010/main" val="153426591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ttangolo 14">
            <a:extLst>
              <a:ext uri="{FF2B5EF4-FFF2-40B4-BE49-F238E27FC236}">
                <a16:creationId xmlns:a16="http://schemas.microsoft.com/office/drawing/2014/main" id="{3EE1FC15-8AAD-4E43-B709-216634337473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17213F"/>
          </a:solidFill>
          <a:ln w="0"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51A8D7C7-E1C3-4A32-A337-DB3B786CC479}"/>
              </a:ext>
            </a:extLst>
          </p:cNvPr>
          <p:cNvSpPr>
            <a:spLocks noGrp="1"/>
          </p:cNvSpPr>
          <p:nvPr/>
        </p:nvSpPr>
        <p:spPr>
          <a:xfrm>
            <a:off x="685800" y="323850"/>
            <a:ext cx="9906000" cy="2095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6987" lnSpcReduction="10000"/>
          </a:bodyPr>
          <a:lstStyle/>
          <a:p>
            <a:pPr algn="l">
              <a:defRPr sz="975" b="1" i="0">
                <a:solidFill>
                  <a:srgbClr val="2E63A8"/>
                </a:solidFill>
                <a:latin typeface="Arial"/>
                <a:ea typeface="Arial"/>
                <a:cs typeface="Arial"/>
              </a:defRPr>
            </a:pPr>
            <a:r>
              <a:rPr sz="975" b="1" i="0">
                <a:solidFill>
                  <a:srgbClr val="2E63A8"/>
                </a:solidFill>
                <a:latin typeface="Arial"/>
                <a:ea typeface="Arial"/>
                <a:cs typeface="Arial"/>
              </a:rPr>
              <a:t>MICRONUTRIENTI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C5AAA45E-1087-4B4C-B1F5-3A101FAD0FB4}"/>
              </a:ext>
            </a:extLst>
          </p:cNvPr>
          <p:cNvSpPr>
            <a:spLocks noGrp="1"/>
          </p:cNvSpPr>
          <p:nvPr/>
        </p:nvSpPr>
        <p:spPr>
          <a:xfrm>
            <a:off x="685800" y="552450"/>
            <a:ext cx="10668000" cy="609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2550" b="1" i="0">
                <a:solidFill>
                  <a:srgbClr val="17213F"/>
                </a:solidFill>
                <a:latin typeface="Arial"/>
                <a:ea typeface="Arial"/>
                <a:cs typeface="Arial"/>
              </a:defRPr>
            </a:pPr>
            <a:r>
              <a:rPr sz="2550" b="1" i="0">
                <a:solidFill>
                  <a:srgbClr val="17213F"/>
                </a:solidFill>
                <a:latin typeface="Arial"/>
                <a:ea typeface="Arial"/>
                <a:cs typeface="Arial"/>
              </a:rPr>
              <a:t>Le carenze persistono anche con supplementazione</a:t>
            </a:r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ACBECB4D-9F45-4B1C-A6CA-506AD972D1B4}"/>
              </a:ext>
            </a:extLst>
          </p:cNvPr>
          <p:cNvSpPr>
            <a:spLocks noGrp="1"/>
          </p:cNvSpPr>
          <p:nvPr/>
        </p:nvSpPr>
        <p:spPr>
          <a:xfrm>
            <a:off x="1047750" y="1495425"/>
            <a:ext cx="95250" cy="95250"/>
          </a:xfrm>
          <a:prstGeom prst="rect">
            <a:avLst/>
          </a:prstGeom>
          <a:solidFill>
            <a:srgbClr val="2E63A8"/>
          </a:solidFill>
          <a:ln w="0"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7A65DDAD-5460-4FBB-B357-FC553E5C3FC9}"/>
              </a:ext>
            </a:extLst>
          </p:cNvPr>
          <p:cNvSpPr>
            <a:spLocks noGrp="1"/>
          </p:cNvSpPr>
          <p:nvPr/>
        </p:nvSpPr>
        <p:spPr>
          <a:xfrm>
            <a:off x="1314450" y="1381125"/>
            <a:ext cx="9544050" cy="8763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875" b="1" i="0">
                <a:solidFill>
                  <a:srgbClr val="17213F"/>
                </a:solidFill>
                <a:latin typeface="Arial"/>
                <a:ea typeface="Arial"/>
                <a:cs typeface="Arial"/>
              </a:defRPr>
            </a:pPr>
            <a:r>
              <a:rPr sz="1875" b="1" i="0">
                <a:solidFill>
                  <a:srgbClr val="17213F"/>
                </a:solidFill>
                <a:latin typeface="Arial"/>
                <a:ea typeface="Arial"/>
                <a:cs typeface="Arial"/>
              </a:rPr>
              <a:t>A 10–12 anni dal RYGB, ferro, vitamina B12 e vitamina D restano i deficit più frequenti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A1BF1AC6-0F0F-45AA-BF54-B243470559EB}"/>
              </a:ext>
            </a:extLst>
          </p:cNvPr>
          <p:cNvSpPr>
            <a:spLocks noGrp="1"/>
          </p:cNvSpPr>
          <p:nvPr/>
        </p:nvSpPr>
        <p:spPr>
          <a:xfrm>
            <a:off x="1047750" y="2409825"/>
            <a:ext cx="95250" cy="95250"/>
          </a:xfrm>
          <a:prstGeom prst="rect">
            <a:avLst/>
          </a:prstGeom>
          <a:solidFill>
            <a:srgbClr val="2E63A8"/>
          </a:solidFill>
          <a:ln w="0"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DA244DD1-7E99-4BD3-8E5D-B3174816DA5D}"/>
              </a:ext>
            </a:extLst>
          </p:cNvPr>
          <p:cNvSpPr>
            <a:spLocks noGrp="1"/>
          </p:cNvSpPr>
          <p:nvPr/>
        </p:nvSpPr>
        <p:spPr>
          <a:xfrm>
            <a:off x="1314450" y="2295525"/>
            <a:ext cx="9544050" cy="8763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875" b="0" i="0">
                <a:solidFill>
                  <a:srgbClr val="182033"/>
                </a:solidFill>
                <a:latin typeface="Arial"/>
                <a:ea typeface="Arial"/>
                <a:cs typeface="Arial"/>
              </a:defRPr>
            </a:pPr>
            <a:r>
              <a:rPr sz="1875" b="0" i="0">
                <a:solidFill>
                  <a:srgbClr val="182033"/>
                </a:solidFill>
                <a:latin typeface="Arial"/>
                <a:ea typeface="Arial"/>
                <a:cs typeface="Arial"/>
              </a:rPr>
              <a:t>L’aderenza riduce il rischio, ma non lo azzera</a:t>
            </a:r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1E6EBA7F-6803-4F0C-830F-D5878BD8FC74}"/>
              </a:ext>
            </a:extLst>
          </p:cNvPr>
          <p:cNvSpPr>
            <a:spLocks noGrp="1"/>
          </p:cNvSpPr>
          <p:nvPr/>
        </p:nvSpPr>
        <p:spPr>
          <a:xfrm>
            <a:off x="1047750" y="3324225"/>
            <a:ext cx="95250" cy="95250"/>
          </a:xfrm>
          <a:prstGeom prst="rect">
            <a:avLst/>
          </a:prstGeom>
          <a:solidFill>
            <a:srgbClr val="2E63A8"/>
          </a:solidFill>
          <a:ln w="0"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F389228A-E264-4D5E-B66C-A45BD5BE7E4B}"/>
              </a:ext>
            </a:extLst>
          </p:cNvPr>
          <p:cNvSpPr>
            <a:spLocks noGrp="1"/>
          </p:cNvSpPr>
          <p:nvPr/>
        </p:nvSpPr>
        <p:spPr>
          <a:xfrm>
            <a:off x="1314450" y="3209925"/>
            <a:ext cx="9544050" cy="8763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rmAutofit/>
          </a:bodyPr>
          <a:lstStyle/>
          <a:p>
            <a:pPr>
              <a:defRPr sz="1875" b="0" i="0">
                <a:solidFill>
                  <a:srgbClr val="182033"/>
                </a:solidFill>
                <a:latin typeface="Arial"/>
                <a:ea typeface="Arial"/>
                <a:cs typeface="Arial"/>
              </a:defRPr>
            </a:pPr>
            <a:r>
              <a:rPr lang="en-US" sz="1850" dirty="0">
                <a:solidFill>
                  <a:srgbClr val="182033"/>
                </a:solidFill>
                <a:latin typeface="Arial"/>
                <a:ea typeface="Arial"/>
                <a:cs typeface="Arial"/>
              </a:rPr>
              <a:t>Le </a:t>
            </a:r>
            <a:r>
              <a:rPr lang="en-US" sz="1850" dirty="0" err="1">
                <a:solidFill>
                  <a:srgbClr val="182033"/>
                </a:solidFill>
                <a:latin typeface="Arial"/>
                <a:ea typeface="Arial"/>
                <a:cs typeface="Arial"/>
              </a:rPr>
              <a:t>necessità</a:t>
            </a:r>
            <a:r>
              <a:rPr lang="en-US" sz="1850" dirty="0">
                <a:solidFill>
                  <a:srgbClr val="182033"/>
                </a:solidFill>
                <a:latin typeface="Arial"/>
                <a:ea typeface="Arial"/>
                <a:cs typeface="Arial"/>
              </a:rPr>
              <a:t> di </a:t>
            </a:r>
            <a:r>
              <a:rPr lang="en-US" sz="1850" dirty="0" err="1">
                <a:solidFill>
                  <a:srgbClr val="182033"/>
                </a:solidFill>
                <a:latin typeface="Arial"/>
                <a:ea typeface="Arial"/>
                <a:cs typeface="Arial"/>
              </a:rPr>
              <a:t>supplementazione</a:t>
            </a:r>
            <a:r>
              <a:rPr sz="1850" b="0" i="0" dirty="0">
                <a:solidFill>
                  <a:srgbClr val="182033"/>
                </a:solidFill>
                <a:latin typeface="Arial"/>
                <a:ea typeface="Arial"/>
                <a:cs typeface="Arial"/>
              </a:rPr>
              <a:t> e la </a:t>
            </a:r>
            <a:r>
              <a:rPr sz="1850" b="0" i="0" dirty="0" err="1">
                <a:solidFill>
                  <a:srgbClr val="182033"/>
                </a:solidFill>
                <a:latin typeface="Arial"/>
                <a:ea typeface="Arial"/>
                <a:cs typeface="Arial"/>
              </a:rPr>
              <a:t>perdita</a:t>
            </a:r>
            <a:r>
              <a:rPr sz="1850" b="0" i="0" dirty="0">
                <a:solidFill>
                  <a:srgbClr val="182033"/>
                </a:solidFill>
                <a:latin typeface="Arial"/>
                <a:ea typeface="Arial"/>
                <a:cs typeface="Arial"/>
              </a:rPr>
              <a:t> al follow-up </a:t>
            </a:r>
            <a:r>
              <a:rPr sz="1850" b="0" i="0" dirty="0" err="1">
                <a:solidFill>
                  <a:srgbClr val="182033"/>
                </a:solidFill>
                <a:latin typeface="Arial"/>
                <a:ea typeface="Arial"/>
                <a:cs typeface="Arial"/>
              </a:rPr>
              <a:t>aumentano</a:t>
            </a:r>
            <a:r>
              <a:rPr sz="1850" b="0" i="0" dirty="0">
                <a:solidFill>
                  <a:srgbClr val="182033"/>
                </a:solidFill>
                <a:latin typeface="Arial"/>
                <a:ea typeface="Arial"/>
                <a:cs typeface="Arial"/>
              </a:rPr>
              <a:t> </a:t>
            </a:r>
            <a:r>
              <a:rPr sz="1850" b="0" i="0" dirty="0" err="1">
                <a:solidFill>
                  <a:srgbClr val="182033"/>
                </a:solidFill>
                <a:latin typeface="Arial"/>
                <a:ea typeface="Arial"/>
                <a:cs typeface="Arial"/>
              </a:rPr>
              <a:t>nel</a:t>
            </a:r>
            <a:r>
              <a:rPr sz="1850" b="0" i="0" dirty="0">
                <a:solidFill>
                  <a:srgbClr val="182033"/>
                </a:solidFill>
                <a:latin typeface="Arial"/>
                <a:ea typeface="Arial"/>
                <a:cs typeface="Arial"/>
              </a:rPr>
              <a:t> tempo</a:t>
            </a: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A87C12D5-4F4B-4E53-9828-CC4A7E49DB63}"/>
              </a:ext>
            </a:extLst>
          </p:cNvPr>
          <p:cNvSpPr>
            <a:spLocks noGrp="1"/>
          </p:cNvSpPr>
          <p:nvPr/>
        </p:nvSpPr>
        <p:spPr>
          <a:xfrm>
            <a:off x="1047750" y="4238625"/>
            <a:ext cx="95250" cy="95250"/>
          </a:xfrm>
          <a:prstGeom prst="rect">
            <a:avLst/>
          </a:prstGeom>
          <a:solidFill>
            <a:srgbClr val="2E63A8"/>
          </a:solidFill>
          <a:ln w="0"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FB2CEA33-6A69-4C7B-90EF-E9956E70D7EF}"/>
              </a:ext>
            </a:extLst>
          </p:cNvPr>
          <p:cNvSpPr>
            <a:spLocks noGrp="1"/>
          </p:cNvSpPr>
          <p:nvPr/>
        </p:nvSpPr>
        <p:spPr>
          <a:xfrm>
            <a:off x="1314450" y="4124325"/>
            <a:ext cx="9544050" cy="8763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875" b="0" i="0">
                <a:solidFill>
                  <a:srgbClr val="182033"/>
                </a:solidFill>
                <a:latin typeface="Arial"/>
                <a:ea typeface="Arial"/>
                <a:cs typeface="Arial"/>
              </a:defRPr>
            </a:pPr>
            <a:r>
              <a:rPr sz="1875" b="0" i="0">
                <a:solidFill>
                  <a:srgbClr val="182033"/>
                </a:solidFill>
                <a:latin typeface="Arial"/>
                <a:ea typeface="Arial"/>
                <a:cs typeface="Arial"/>
              </a:rPr>
              <a:t>Procedure con maggiore malassorbimento richiedono dosi e controlli più intensivi</a:t>
            </a:r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C1A8E8CD-19EC-41E8-8ACF-70F44940E419}"/>
              </a:ext>
            </a:extLst>
          </p:cNvPr>
          <p:cNvSpPr>
            <a:spLocks noGrp="1"/>
          </p:cNvSpPr>
          <p:nvPr/>
        </p:nvSpPr>
        <p:spPr>
          <a:xfrm>
            <a:off x="685800" y="6429375"/>
            <a:ext cx="10820400" cy="9525"/>
          </a:xfrm>
          <a:prstGeom prst="rect">
            <a:avLst/>
          </a:prstGeom>
          <a:solidFill>
            <a:srgbClr val="D8DFE9"/>
          </a:solidFill>
          <a:ln w="0"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FA0A2FAB-09A3-4143-9355-6301AE684989}"/>
              </a:ext>
            </a:extLst>
          </p:cNvPr>
          <p:cNvSpPr>
            <a:spLocks noGrp="1"/>
          </p:cNvSpPr>
          <p:nvPr/>
        </p:nvSpPr>
        <p:spPr>
          <a:xfrm>
            <a:off x="685800" y="6486525"/>
            <a:ext cx="9715500" cy="190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6288" lnSpcReduction="10000"/>
          </a:bodyPr>
          <a:lstStyle/>
          <a:p>
            <a:pPr algn="l">
              <a:defRPr sz="825" b="0" i="0">
                <a:solidFill>
                  <a:srgbClr val="657087"/>
                </a:solidFill>
                <a:latin typeface="Arial"/>
                <a:ea typeface="Arial"/>
                <a:cs typeface="Arial"/>
              </a:defRPr>
            </a:pPr>
            <a:r>
              <a:rPr sz="825" b="0" i="0">
                <a:solidFill>
                  <a:srgbClr val="657087"/>
                </a:solidFill>
                <a:latin typeface="Arial"/>
                <a:ea typeface="Arial"/>
                <a:cs typeface="Arial"/>
              </a:rPr>
              <a:t>Papadia FS et al. BJS. 2024; Karefylakis C et al. Obes Surg. 2014;24:1640–1648</a:t>
            </a:r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B80C4065-9229-43D2-A811-5FF5DB173785}"/>
              </a:ext>
            </a:extLst>
          </p:cNvPr>
          <p:cNvSpPr>
            <a:spLocks noGrp="1"/>
          </p:cNvSpPr>
          <p:nvPr/>
        </p:nvSpPr>
        <p:spPr>
          <a:xfrm>
            <a:off x="10953750" y="6486525"/>
            <a:ext cx="552450" cy="190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6288" lnSpcReduction="10000"/>
          </a:bodyPr>
          <a:lstStyle/>
          <a:p>
            <a:pPr algn="r">
              <a:defRPr sz="825" b="0" i="0">
                <a:solidFill>
                  <a:srgbClr val="657087"/>
                </a:solidFill>
                <a:latin typeface="Arial"/>
                <a:ea typeface="Arial"/>
                <a:cs typeface="Arial"/>
              </a:defRPr>
            </a:pPr>
            <a:r>
              <a:rPr sz="825" b="0" i="0">
                <a:solidFill>
                  <a:srgbClr val="657087"/>
                </a:solidFill>
                <a:latin typeface="Arial"/>
                <a:ea typeface="Arial"/>
                <a:cs typeface="Arial"/>
              </a:rPr>
              <a:t>13</a:t>
            </a:r>
          </a:p>
        </p:txBody>
      </p:sp>
    </p:spTree>
    <p:extLst>
      <p:ext uri="{BB962C8B-B14F-4D97-AF65-F5344CB8AC3E}">
        <p14:creationId xmlns:p14="http://schemas.microsoft.com/office/powerpoint/2010/main" val="98989347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ttangolo 14">
            <a:extLst>
              <a:ext uri="{FF2B5EF4-FFF2-40B4-BE49-F238E27FC236}">
                <a16:creationId xmlns:a16="http://schemas.microsoft.com/office/drawing/2014/main" id="{498B39D4-8B37-41DF-AA4B-915EDB44E9EC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17213F"/>
          </a:solidFill>
          <a:ln w="0"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52A1BC13-46E0-4B74-A622-3000B0E1CC41}"/>
              </a:ext>
            </a:extLst>
          </p:cNvPr>
          <p:cNvSpPr>
            <a:spLocks noGrp="1"/>
          </p:cNvSpPr>
          <p:nvPr/>
        </p:nvSpPr>
        <p:spPr>
          <a:xfrm>
            <a:off x="685800" y="323850"/>
            <a:ext cx="9906000" cy="2095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6987" lnSpcReduction="10000"/>
          </a:bodyPr>
          <a:lstStyle/>
          <a:p>
            <a:pPr algn="l">
              <a:defRPr sz="975" b="1" i="0">
                <a:solidFill>
                  <a:srgbClr val="2E63A8"/>
                </a:solidFill>
                <a:latin typeface="Arial"/>
                <a:ea typeface="Arial"/>
                <a:cs typeface="Arial"/>
              </a:defRPr>
            </a:pPr>
            <a:r>
              <a:rPr sz="975" b="1" i="0">
                <a:solidFill>
                  <a:srgbClr val="2E63A8"/>
                </a:solidFill>
                <a:latin typeface="Arial"/>
                <a:ea typeface="Arial"/>
                <a:cs typeface="Arial"/>
              </a:rPr>
              <a:t>MALATTIA OSSEA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F7BFDBAA-A035-47DF-9F53-7E6E8ACD2879}"/>
              </a:ext>
            </a:extLst>
          </p:cNvPr>
          <p:cNvSpPr>
            <a:spLocks noGrp="1"/>
          </p:cNvSpPr>
          <p:nvPr/>
        </p:nvSpPr>
        <p:spPr>
          <a:xfrm>
            <a:off x="685800" y="552450"/>
            <a:ext cx="10668000" cy="609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2550" b="1" i="0">
                <a:solidFill>
                  <a:srgbClr val="17213F"/>
                </a:solidFill>
                <a:latin typeface="Arial"/>
                <a:ea typeface="Arial"/>
                <a:cs typeface="Arial"/>
              </a:defRPr>
            </a:pPr>
            <a:r>
              <a:rPr sz="2550" b="1" i="0">
                <a:solidFill>
                  <a:srgbClr val="17213F"/>
                </a:solidFill>
                <a:latin typeface="Arial"/>
                <a:ea typeface="Arial"/>
                <a:cs typeface="Arial"/>
              </a:rPr>
              <a:t>L’osso può peggiorare mentre gli esami sembrano rassicuranti</a:t>
            </a:r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DBD8AD48-51C3-4298-B81A-F65E7429E0E6}"/>
              </a:ext>
            </a:extLst>
          </p:cNvPr>
          <p:cNvSpPr>
            <a:spLocks noGrp="1"/>
          </p:cNvSpPr>
          <p:nvPr/>
        </p:nvSpPr>
        <p:spPr>
          <a:xfrm>
            <a:off x="904875" y="1381125"/>
            <a:ext cx="3143250" cy="571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2850" b="1" i="0">
                <a:solidFill>
                  <a:srgbClr val="2E63A8"/>
                </a:solidFill>
                <a:latin typeface="Arial"/>
                <a:ea typeface="Arial"/>
                <a:cs typeface="Arial"/>
              </a:defRPr>
            </a:pPr>
            <a:r>
              <a:rPr sz="2850" b="1" i="0">
                <a:solidFill>
                  <a:srgbClr val="2E63A8"/>
                </a:solidFill>
                <a:latin typeface="Arial"/>
                <a:ea typeface="Arial"/>
                <a:cs typeface="Arial"/>
              </a:rPr>
              <a:t>10,1 anni</a:t>
            </a:r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E1F3809C-2B93-48FC-BD4D-95041F682B4F}"/>
              </a:ext>
            </a:extLst>
          </p:cNvPr>
          <p:cNvSpPr>
            <a:spLocks noGrp="1"/>
          </p:cNvSpPr>
          <p:nvPr/>
        </p:nvSpPr>
        <p:spPr>
          <a:xfrm>
            <a:off x="904875" y="1933575"/>
            <a:ext cx="3143250" cy="6858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350" b="0" i="0">
                <a:solidFill>
                  <a:srgbClr val="182033"/>
                </a:solidFill>
                <a:latin typeface="Arial"/>
                <a:ea typeface="Arial"/>
                <a:cs typeface="Arial"/>
              </a:defRPr>
            </a:pPr>
            <a:r>
              <a:rPr sz="1350" b="0" i="0">
                <a:solidFill>
                  <a:srgbClr val="182033"/>
                </a:solidFill>
                <a:latin typeface="Arial"/>
                <a:ea typeface="Arial"/>
                <a:cs typeface="Arial"/>
              </a:rPr>
              <a:t>follow-up medio: SG, RYGB e OAGB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FB32CCBE-BC3C-4AAB-9C79-E06CABF7AB1D}"/>
              </a:ext>
            </a:extLst>
          </p:cNvPr>
          <p:cNvSpPr>
            <a:spLocks noGrp="1"/>
          </p:cNvSpPr>
          <p:nvPr/>
        </p:nvSpPr>
        <p:spPr>
          <a:xfrm>
            <a:off x="4476750" y="1381125"/>
            <a:ext cx="3429000" cy="571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2850" b="1" i="0">
                <a:solidFill>
                  <a:srgbClr val="C43C32"/>
                </a:solidFill>
                <a:latin typeface="Arial"/>
                <a:ea typeface="Arial"/>
                <a:cs typeface="Arial"/>
              </a:defRPr>
            </a:pPr>
            <a:r>
              <a:rPr sz="2850" b="1" i="0">
                <a:solidFill>
                  <a:srgbClr val="C43C32"/>
                </a:solidFill>
                <a:latin typeface="Arial"/>
                <a:ea typeface="Arial"/>
                <a:cs typeface="Arial"/>
              </a:rPr>
              <a:t>↓ BMD femorale</a:t>
            </a:r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3DC3A559-18F6-4144-9DC4-42E1C2B3DCA2}"/>
              </a:ext>
            </a:extLst>
          </p:cNvPr>
          <p:cNvSpPr>
            <a:spLocks noGrp="1"/>
          </p:cNvSpPr>
          <p:nvPr/>
        </p:nvSpPr>
        <p:spPr>
          <a:xfrm>
            <a:off x="4476750" y="1933575"/>
            <a:ext cx="3429000" cy="6858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350" b="0" i="0">
                <a:solidFill>
                  <a:srgbClr val="182033"/>
                </a:solidFill>
                <a:latin typeface="Arial"/>
                <a:ea typeface="Arial"/>
                <a:cs typeface="Arial"/>
              </a:defRPr>
            </a:pPr>
            <a:r>
              <a:rPr sz="1350" b="0" i="0">
                <a:solidFill>
                  <a:srgbClr val="182033"/>
                </a:solidFill>
                <a:latin typeface="Arial"/>
                <a:ea typeface="Arial"/>
                <a:cs typeface="Arial"/>
              </a:rPr>
              <a:t>riduzione significativa dopo tutte e tre le procedure</a:t>
            </a:r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01004FA2-1841-4A4C-AB1D-C5432B66DCE7}"/>
              </a:ext>
            </a:extLst>
          </p:cNvPr>
          <p:cNvSpPr>
            <a:spLocks noGrp="1"/>
          </p:cNvSpPr>
          <p:nvPr/>
        </p:nvSpPr>
        <p:spPr>
          <a:xfrm>
            <a:off x="8191500" y="1381125"/>
            <a:ext cx="2952750" cy="571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2850" b="1" i="0">
                <a:solidFill>
                  <a:srgbClr val="C43C32"/>
                </a:solidFill>
                <a:latin typeface="Arial"/>
                <a:ea typeface="Arial"/>
                <a:cs typeface="Arial"/>
              </a:defRPr>
            </a:pPr>
            <a:r>
              <a:rPr sz="2850" b="1" i="0">
                <a:solidFill>
                  <a:srgbClr val="C43C32"/>
                </a:solidFill>
                <a:latin typeface="Arial"/>
                <a:ea typeface="Arial"/>
                <a:cs typeface="Arial"/>
              </a:rPr>
              <a:t>↑ FRAX</a:t>
            </a:r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CB1C11EC-E1EE-4521-A027-B101912C8664}"/>
              </a:ext>
            </a:extLst>
          </p:cNvPr>
          <p:cNvSpPr>
            <a:spLocks noGrp="1"/>
          </p:cNvSpPr>
          <p:nvPr/>
        </p:nvSpPr>
        <p:spPr>
          <a:xfrm>
            <a:off x="8191500" y="1933575"/>
            <a:ext cx="2952750" cy="6858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350" b="0" i="0">
                <a:solidFill>
                  <a:srgbClr val="182033"/>
                </a:solidFill>
                <a:latin typeface="Arial"/>
                <a:ea typeface="Arial"/>
                <a:cs typeface="Arial"/>
              </a:defRPr>
            </a:pPr>
            <a:r>
              <a:rPr sz="1350" b="0" i="0">
                <a:solidFill>
                  <a:srgbClr val="182033"/>
                </a:solidFill>
                <a:latin typeface="Arial"/>
                <a:ea typeface="Arial"/>
                <a:cs typeface="Arial"/>
              </a:rPr>
              <a:t>rischio stimato di frattura maggiore e dell’anca</a:t>
            </a: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B98C55B1-40FD-4FE7-8939-D62F5C01EF7B}"/>
              </a:ext>
            </a:extLst>
          </p:cNvPr>
          <p:cNvSpPr>
            <a:spLocks noGrp="1"/>
          </p:cNvSpPr>
          <p:nvPr/>
        </p:nvSpPr>
        <p:spPr>
          <a:xfrm>
            <a:off x="952500" y="3429000"/>
            <a:ext cx="10287000" cy="1381125"/>
          </a:xfrm>
          <a:prstGeom prst="rect">
            <a:avLst/>
          </a:prstGeom>
          <a:solidFill>
            <a:srgbClr val="EEF3F9"/>
          </a:solidFill>
          <a:ln w="0"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DBBB2EDC-D9D4-451F-857F-25A0E8D4FE2D}"/>
              </a:ext>
            </a:extLst>
          </p:cNvPr>
          <p:cNvSpPr>
            <a:spLocks noGrp="1"/>
          </p:cNvSpPr>
          <p:nvPr/>
        </p:nvSpPr>
        <p:spPr>
          <a:xfrm>
            <a:off x="1381125" y="3762375"/>
            <a:ext cx="9429750" cy="7620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2025" b="1" i="0">
                <a:solidFill>
                  <a:srgbClr val="17213F"/>
                </a:solidFill>
                <a:latin typeface="Arial"/>
                <a:ea typeface="Arial"/>
                <a:cs typeface="Arial"/>
              </a:defRPr>
            </a:pPr>
            <a:r>
              <a:rPr sz="2025" b="1" i="0">
                <a:solidFill>
                  <a:srgbClr val="17213F"/>
                </a:solidFill>
                <a:latin typeface="Arial"/>
                <a:ea typeface="Arial"/>
                <a:cs typeface="Arial"/>
              </a:rPr>
              <a:t>Marker biochimici spesso nei limiti non escludono perdita strutturale. La DXA tardiva misura un danno che la sola vitamina D non intercetta.</a:t>
            </a:r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46B982D5-4012-419B-AD74-6F568984B931}"/>
              </a:ext>
            </a:extLst>
          </p:cNvPr>
          <p:cNvSpPr>
            <a:spLocks noGrp="1"/>
          </p:cNvSpPr>
          <p:nvPr/>
        </p:nvSpPr>
        <p:spPr>
          <a:xfrm>
            <a:off x="685800" y="6429375"/>
            <a:ext cx="10820400" cy="9525"/>
          </a:xfrm>
          <a:prstGeom prst="rect">
            <a:avLst/>
          </a:prstGeom>
          <a:solidFill>
            <a:srgbClr val="D8DFE9"/>
          </a:solidFill>
          <a:ln w="0"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246537A3-1A92-45E2-AFFC-95D7DB1814D6}"/>
              </a:ext>
            </a:extLst>
          </p:cNvPr>
          <p:cNvSpPr>
            <a:spLocks noGrp="1"/>
          </p:cNvSpPr>
          <p:nvPr/>
        </p:nvSpPr>
        <p:spPr>
          <a:xfrm>
            <a:off x="685800" y="6486525"/>
            <a:ext cx="9715500" cy="190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6288" lnSpcReduction="10000"/>
          </a:bodyPr>
          <a:lstStyle/>
          <a:p>
            <a:pPr algn="l">
              <a:defRPr sz="825" b="0" i="0">
                <a:solidFill>
                  <a:srgbClr val="657087"/>
                </a:solidFill>
                <a:latin typeface="Arial"/>
                <a:ea typeface="Arial"/>
                <a:cs typeface="Arial"/>
              </a:defRPr>
            </a:pPr>
            <a:r>
              <a:rPr sz="825" b="0" i="0">
                <a:solidFill>
                  <a:srgbClr val="657087"/>
                </a:solidFill>
                <a:latin typeface="Arial"/>
                <a:ea typeface="Arial"/>
                <a:cs typeface="Arial"/>
              </a:rPr>
              <a:t>Felsenreich DM et al. Surg Obes Relat Dis. 2026. doi:10.1016/j.soard.2026.07.018</a:t>
            </a:r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60B4715F-8A67-443D-B41F-7ED06C405A2C}"/>
              </a:ext>
            </a:extLst>
          </p:cNvPr>
          <p:cNvSpPr>
            <a:spLocks noGrp="1"/>
          </p:cNvSpPr>
          <p:nvPr/>
        </p:nvSpPr>
        <p:spPr>
          <a:xfrm>
            <a:off x="10953750" y="6486525"/>
            <a:ext cx="552450" cy="190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6288" lnSpcReduction="10000"/>
          </a:bodyPr>
          <a:lstStyle/>
          <a:p>
            <a:pPr algn="r">
              <a:defRPr sz="825" b="0" i="0">
                <a:solidFill>
                  <a:srgbClr val="657087"/>
                </a:solidFill>
                <a:latin typeface="Arial"/>
                <a:ea typeface="Arial"/>
                <a:cs typeface="Arial"/>
              </a:defRPr>
            </a:pPr>
            <a:r>
              <a:rPr sz="825" b="0" i="0">
                <a:solidFill>
                  <a:srgbClr val="657087"/>
                </a:solidFill>
                <a:latin typeface="Arial"/>
                <a:ea typeface="Arial"/>
                <a:cs typeface="Arial"/>
              </a:rPr>
              <a:t>14</a:t>
            </a:r>
          </a:p>
        </p:txBody>
      </p:sp>
    </p:spTree>
    <p:extLst>
      <p:ext uri="{BB962C8B-B14F-4D97-AF65-F5344CB8AC3E}">
        <p14:creationId xmlns:p14="http://schemas.microsoft.com/office/powerpoint/2010/main" val="69414361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ttangolo 18">
            <a:extLst>
              <a:ext uri="{FF2B5EF4-FFF2-40B4-BE49-F238E27FC236}">
                <a16:creationId xmlns:a16="http://schemas.microsoft.com/office/drawing/2014/main" id="{2B00FF5F-3C79-4C10-9378-20DA29FFE5C5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17213F"/>
          </a:solidFill>
          <a:ln w="0"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1C1AE5CB-4433-4389-B476-B374D81D49A7}"/>
              </a:ext>
            </a:extLst>
          </p:cNvPr>
          <p:cNvSpPr>
            <a:spLocks noGrp="1"/>
          </p:cNvSpPr>
          <p:nvPr/>
        </p:nvSpPr>
        <p:spPr>
          <a:xfrm>
            <a:off x="685800" y="323850"/>
            <a:ext cx="9906000" cy="2095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6987" lnSpcReduction="10000"/>
          </a:bodyPr>
          <a:lstStyle/>
          <a:p>
            <a:pPr algn="l">
              <a:defRPr sz="975" b="1" i="0">
                <a:solidFill>
                  <a:srgbClr val="2E63A8"/>
                </a:solidFill>
                <a:latin typeface="Arial"/>
                <a:ea typeface="Arial"/>
                <a:cs typeface="Arial"/>
              </a:defRPr>
            </a:pPr>
            <a:r>
              <a:rPr sz="975" b="1" i="0">
                <a:solidFill>
                  <a:srgbClr val="2E63A8"/>
                </a:solidFill>
                <a:latin typeface="Arial"/>
                <a:ea typeface="Arial"/>
                <a:cs typeface="Arial"/>
              </a:rPr>
              <a:t>RENE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1024F057-DB26-41CD-9CAA-5ACEE72060E8}"/>
              </a:ext>
            </a:extLst>
          </p:cNvPr>
          <p:cNvSpPr>
            <a:spLocks noGrp="1"/>
          </p:cNvSpPr>
          <p:nvPr/>
        </p:nvSpPr>
        <p:spPr>
          <a:xfrm>
            <a:off x="685800" y="552450"/>
            <a:ext cx="10668000" cy="609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2550" b="1" i="0">
                <a:solidFill>
                  <a:srgbClr val="17213F"/>
                </a:solidFill>
                <a:latin typeface="Arial"/>
                <a:ea typeface="Arial"/>
                <a:cs typeface="Arial"/>
              </a:defRPr>
            </a:pPr>
            <a:r>
              <a:rPr sz="2550" b="1" i="0" dirty="0" err="1">
                <a:solidFill>
                  <a:srgbClr val="17213F"/>
                </a:solidFill>
                <a:latin typeface="Arial"/>
                <a:ea typeface="Arial"/>
                <a:cs typeface="Arial"/>
              </a:rPr>
              <a:t>Iperossaluria</a:t>
            </a:r>
            <a:r>
              <a:rPr sz="2550" b="1" i="0" dirty="0">
                <a:solidFill>
                  <a:srgbClr val="17213F"/>
                </a:solidFill>
                <a:latin typeface="Arial"/>
                <a:ea typeface="Arial"/>
                <a:cs typeface="Arial"/>
              </a:rPr>
              <a:t> enterica: dal </a:t>
            </a:r>
            <a:r>
              <a:rPr lang="it-IT" sz="2550" b="1" dirty="0">
                <a:solidFill>
                  <a:srgbClr val="17213F"/>
                </a:solidFill>
                <a:latin typeface="Arial"/>
                <a:ea typeface="Arial"/>
                <a:cs typeface="Arial"/>
              </a:rPr>
              <a:t>tessuto adiposo</a:t>
            </a:r>
            <a:r>
              <a:rPr sz="2550" b="1" i="0" dirty="0">
                <a:solidFill>
                  <a:srgbClr val="17213F"/>
                </a:solidFill>
                <a:latin typeface="Arial"/>
                <a:ea typeface="Arial"/>
                <a:cs typeface="Arial"/>
              </a:rPr>
              <a:t> al </a:t>
            </a:r>
            <a:r>
              <a:rPr sz="2550" b="1" i="0" dirty="0" err="1">
                <a:solidFill>
                  <a:srgbClr val="17213F"/>
                </a:solidFill>
                <a:latin typeface="Arial"/>
                <a:ea typeface="Arial"/>
                <a:cs typeface="Arial"/>
              </a:rPr>
              <a:t>rene</a:t>
            </a:r>
            <a:endParaRPr sz="2550" b="1" i="0" dirty="0">
              <a:solidFill>
                <a:srgbClr val="17213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038CD07D-62F3-49F5-88C2-666FADE661A2}"/>
              </a:ext>
            </a:extLst>
          </p:cNvPr>
          <p:cNvSpPr>
            <a:spLocks noGrp="1"/>
          </p:cNvSpPr>
          <p:nvPr/>
        </p:nvSpPr>
        <p:spPr>
          <a:xfrm>
            <a:off x="666750" y="1905000"/>
            <a:ext cx="2333625" cy="1095375"/>
          </a:xfrm>
          <a:prstGeom prst="rect">
            <a:avLst/>
          </a:prstGeom>
          <a:solidFill>
            <a:srgbClr val="EEF3F9"/>
          </a:solidFill>
          <a:ln w="0"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C3FA2450-3B24-4820-B951-E3449C98E70A}"/>
              </a:ext>
            </a:extLst>
          </p:cNvPr>
          <p:cNvSpPr>
            <a:spLocks noGrp="1"/>
          </p:cNvSpPr>
          <p:nvPr/>
        </p:nvSpPr>
        <p:spPr>
          <a:xfrm>
            <a:off x="809625" y="2095500"/>
            <a:ext cx="2047875" cy="7143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650" b="1" i="0">
                <a:solidFill>
                  <a:srgbClr val="17213F"/>
                </a:solidFill>
                <a:latin typeface="Arial"/>
                <a:ea typeface="Arial"/>
                <a:cs typeface="Arial"/>
              </a:defRPr>
            </a:pPr>
            <a:r>
              <a:rPr sz="1650" b="1" i="0">
                <a:solidFill>
                  <a:srgbClr val="17213F"/>
                </a:solidFill>
                <a:latin typeface="Arial"/>
                <a:ea typeface="Arial"/>
                <a:cs typeface="Arial"/>
              </a:rPr>
              <a:t>Acidi grassi non assorbiti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33A8F9E9-8BF1-4D72-A61B-875C3E6CAD63}"/>
              </a:ext>
            </a:extLst>
          </p:cNvPr>
          <p:cNvSpPr>
            <a:spLocks noGrp="1"/>
          </p:cNvSpPr>
          <p:nvPr/>
        </p:nvSpPr>
        <p:spPr>
          <a:xfrm>
            <a:off x="3048000" y="2143125"/>
            <a:ext cx="428625" cy="571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7674"/>
          </a:bodyPr>
          <a:lstStyle/>
          <a:p>
            <a:pPr algn="ctr">
              <a:defRPr sz="3225" b="1" i="0">
                <a:solidFill>
                  <a:srgbClr val="657087"/>
                </a:solidFill>
                <a:latin typeface="Arial"/>
                <a:ea typeface="Arial"/>
                <a:cs typeface="Arial"/>
              </a:defRPr>
            </a:pPr>
            <a:r>
              <a:rPr sz="3225" b="1" i="0">
                <a:solidFill>
                  <a:srgbClr val="657087"/>
                </a:solidFill>
                <a:latin typeface="Arial"/>
                <a:ea typeface="Arial"/>
                <a:cs typeface="Arial"/>
              </a:rPr>
              <a:t>›</a:t>
            </a:r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B9B29FAA-1BC6-4452-B413-2ECFB0ACB874}"/>
              </a:ext>
            </a:extLst>
          </p:cNvPr>
          <p:cNvSpPr>
            <a:spLocks noGrp="1"/>
          </p:cNvSpPr>
          <p:nvPr/>
        </p:nvSpPr>
        <p:spPr>
          <a:xfrm>
            <a:off x="3524250" y="1905000"/>
            <a:ext cx="2333625" cy="1095375"/>
          </a:xfrm>
          <a:prstGeom prst="rect">
            <a:avLst/>
          </a:prstGeom>
          <a:solidFill>
            <a:srgbClr val="EEF3F9"/>
          </a:solidFill>
          <a:ln w="0"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D0E3352B-22CA-4BC7-A26A-D4519EED28B1}"/>
              </a:ext>
            </a:extLst>
          </p:cNvPr>
          <p:cNvSpPr>
            <a:spLocks noGrp="1"/>
          </p:cNvSpPr>
          <p:nvPr/>
        </p:nvSpPr>
        <p:spPr>
          <a:xfrm>
            <a:off x="3667125" y="2095500"/>
            <a:ext cx="2047875" cy="7143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650" b="1" i="0">
                <a:solidFill>
                  <a:srgbClr val="17213F"/>
                </a:solidFill>
                <a:latin typeface="Arial"/>
                <a:ea typeface="Arial"/>
                <a:cs typeface="Arial"/>
              </a:defRPr>
            </a:pPr>
            <a:r>
              <a:rPr sz="1650" b="1" i="0" dirty="0">
                <a:solidFill>
                  <a:srgbClr val="17213F"/>
                </a:solidFill>
                <a:latin typeface="Arial"/>
                <a:ea typeface="Arial"/>
                <a:cs typeface="Arial"/>
              </a:rPr>
              <a:t>Calcio legato ai </a:t>
            </a:r>
            <a:r>
              <a:rPr lang="it-IT" sz="1650" b="1" dirty="0">
                <a:solidFill>
                  <a:srgbClr val="17213F"/>
                </a:solidFill>
                <a:latin typeface="Arial"/>
                <a:ea typeface="Arial"/>
                <a:cs typeface="Arial"/>
              </a:rPr>
              <a:t>lipidi</a:t>
            </a:r>
            <a:endParaRPr sz="1650" b="1" i="0" dirty="0">
              <a:solidFill>
                <a:srgbClr val="17213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E3115FE9-0E96-45E9-A712-B7E952302DE2}"/>
              </a:ext>
            </a:extLst>
          </p:cNvPr>
          <p:cNvSpPr>
            <a:spLocks noGrp="1"/>
          </p:cNvSpPr>
          <p:nvPr/>
        </p:nvSpPr>
        <p:spPr>
          <a:xfrm>
            <a:off x="5905500" y="2143125"/>
            <a:ext cx="428625" cy="571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7674"/>
          </a:bodyPr>
          <a:lstStyle/>
          <a:p>
            <a:pPr algn="ctr">
              <a:defRPr sz="3225" b="1" i="0">
                <a:solidFill>
                  <a:srgbClr val="657087"/>
                </a:solidFill>
                <a:latin typeface="Arial"/>
                <a:ea typeface="Arial"/>
                <a:cs typeface="Arial"/>
              </a:defRPr>
            </a:pPr>
            <a:r>
              <a:rPr sz="3225" b="1" i="0">
                <a:solidFill>
                  <a:srgbClr val="657087"/>
                </a:solidFill>
                <a:latin typeface="Arial"/>
                <a:ea typeface="Arial"/>
                <a:cs typeface="Arial"/>
              </a:rPr>
              <a:t>›</a:t>
            </a: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4D385BFF-6833-4CB0-B496-6388503C24A6}"/>
              </a:ext>
            </a:extLst>
          </p:cNvPr>
          <p:cNvSpPr>
            <a:spLocks noGrp="1"/>
          </p:cNvSpPr>
          <p:nvPr/>
        </p:nvSpPr>
        <p:spPr>
          <a:xfrm>
            <a:off x="6381750" y="1905000"/>
            <a:ext cx="2333625" cy="1095375"/>
          </a:xfrm>
          <a:prstGeom prst="rect">
            <a:avLst/>
          </a:prstGeom>
          <a:solidFill>
            <a:srgbClr val="EEF3F9"/>
          </a:solidFill>
          <a:ln w="0"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54AB1359-5BD5-417F-B516-8C114432E8FE}"/>
              </a:ext>
            </a:extLst>
          </p:cNvPr>
          <p:cNvSpPr>
            <a:spLocks noGrp="1"/>
          </p:cNvSpPr>
          <p:nvPr/>
        </p:nvSpPr>
        <p:spPr>
          <a:xfrm>
            <a:off x="6524625" y="2095500"/>
            <a:ext cx="2047875" cy="7143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650" b="1" i="0">
                <a:solidFill>
                  <a:srgbClr val="17213F"/>
                </a:solidFill>
                <a:latin typeface="Arial"/>
                <a:ea typeface="Arial"/>
                <a:cs typeface="Arial"/>
              </a:defRPr>
            </a:pPr>
            <a:r>
              <a:rPr sz="1650" b="1" i="0">
                <a:solidFill>
                  <a:srgbClr val="17213F"/>
                </a:solidFill>
                <a:latin typeface="Arial"/>
                <a:ea typeface="Arial"/>
                <a:cs typeface="Arial"/>
              </a:rPr>
              <a:t>Ossalato libero nel colon</a:t>
            </a:r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B4BB58C3-C07B-4613-A09B-3C6609786676}"/>
              </a:ext>
            </a:extLst>
          </p:cNvPr>
          <p:cNvSpPr>
            <a:spLocks noGrp="1"/>
          </p:cNvSpPr>
          <p:nvPr/>
        </p:nvSpPr>
        <p:spPr>
          <a:xfrm>
            <a:off x="8763000" y="2143125"/>
            <a:ext cx="428625" cy="571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7674"/>
          </a:bodyPr>
          <a:lstStyle/>
          <a:p>
            <a:pPr algn="ctr">
              <a:defRPr sz="3225" b="1" i="0">
                <a:solidFill>
                  <a:srgbClr val="657087"/>
                </a:solidFill>
                <a:latin typeface="Arial"/>
                <a:ea typeface="Arial"/>
                <a:cs typeface="Arial"/>
              </a:defRPr>
            </a:pPr>
            <a:r>
              <a:rPr sz="3225" b="1" i="0">
                <a:solidFill>
                  <a:srgbClr val="657087"/>
                </a:solidFill>
                <a:latin typeface="Arial"/>
                <a:ea typeface="Arial"/>
                <a:cs typeface="Arial"/>
              </a:rPr>
              <a:t>›</a:t>
            </a:r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EAB9EF20-490C-49B8-968C-169F22B0E936}"/>
              </a:ext>
            </a:extLst>
          </p:cNvPr>
          <p:cNvSpPr>
            <a:spLocks noGrp="1"/>
          </p:cNvSpPr>
          <p:nvPr/>
        </p:nvSpPr>
        <p:spPr>
          <a:xfrm>
            <a:off x="9239250" y="1905000"/>
            <a:ext cx="2333625" cy="1095375"/>
          </a:xfrm>
          <a:prstGeom prst="rect">
            <a:avLst/>
          </a:prstGeom>
          <a:solidFill>
            <a:srgbClr val="FBEDEC"/>
          </a:solidFill>
          <a:ln w="0"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E278E79A-197B-4729-80F5-9B4BBF451A4D}"/>
              </a:ext>
            </a:extLst>
          </p:cNvPr>
          <p:cNvSpPr>
            <a:spLocks noGrp="1"/>
          </p:cNvSpPr>
          <p:nvPr/>
        </p:nvSpPr>
        <p:spPr>
          <a:xfrm>
            <a:off x="9382125" y="2095500"/>
            <a:ext cx="2047875" cy="7143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650" b="1" i="0">
                <a:solidFill>
                  <a:srgbClr val="C43C32"/>
                </a:solidFill>
                <a:latin typeface="Arial"/>
                <a:ea typeface="Arial"/>
                <a:cs typeface="Arial"/>
              </a:defRPr>
            </a:pPr>
            <a:r>
              <a:rPr sz="1650" b="1" i="0">
                <a:solidFill>
                  <a:srgbClr val="C43C32"/>
                </a:solidFill>
                <a:latin typeface="Arial"/>
                <a:ea typeface="Arial"/>
                <a:cs typeface="Arial"/>
              </a:rPr>
              <a:t>Assorbimento e iperossaluria</a:t>
            </a:r>
          </a:p>
        </p:txBody>
      </p:sp>
      <p:sp>
        <p:nvSpPr>
          <p:cNvPr id="15" name="Rettangolo 14">
            <a:extLst>
              <a:ext uri="{FF2B5EF4-FFF2-40B4-BE49-F238E27FC236}">
                <a16:creationId xmlns:a16="http://schemas.microsoft.com/office/drawing/2014/main" id="{95B389F9-0B98-4D56-8555-35C0BD2B4F2B}"/>
              </a:ext>
            </a:extLst>
          </p:cNvPr>
          <p:cNvSpPr>
            <a:spLocks noGrp="1"/>
          </p:cNvSpPr>
          <p:nvPr/>
        </p:nvSpPr>
        <p:spPr>
          <a:xfrm>
            <a:off x="1381125" y="3905250"/>
            <a:ext cx="9429750" cy="7620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2100" b="1" i="0">
                <a:solidFill>
                  <a:srgbClr val="17213F"/>
                </a:solidFill>
                <a:latin typeface="Arial"/>
                <a:ea typeface="Arial"/>
                <a:cs typeface="Arial"/>
              </a:defRPr>
            </a:pPr>
            <a:r>
              <a:rPr sz="2100" b="1" i="0">
                <a:solidFill>
                  <a:srgbClr val="17213F"/>
                </a:solidFill>
                <a:latin typeface="Arial"/>
                <a:ea typeface="Arial"/>
                <a:cs typeface="Arial"/>
              </a:rPr>
              <a:t>Disidratazione, ipocitraturia e alto apporto di ossalato o vitamina C amplificano il rischio.</a:t>
            </a:r>
          </a:p>
        </p:txBody>
      </p:sp>
      <p:sp>
        <p:nvSpPr>
          <p:cNvPr id="16" name="Rettangolo 15">
            <a:extLst>
              <a:ext uri="{FF2B5EF4-FFF2-40B4-BE49-F238E27FC236}">
                <a16:creationId xmlns:a16="http://schemas.microsoft.com/office/drawing/2014/main" id="{4722CBB1-F776-4803-896D-733A5E865383}"/>
              </a:ext>
            </a:extLst>
          </p:cNvPr>
          <p:cNvSpPr>
            <a:spLocks noGrp="1"/>
          </p:cNvSpPr>
          <p:nvPr/>
        </p:nvSpPr>
        <p:spPr>
          <a:xfrm>
            <a:off x="685800" y="6429375"/>
            <a:ext cx="10820400" cy="9525"/>
          </a:xfrm>
          <a:prstGeom prst="rect">
            <a:avLst/>
          </a:prstGeom>
          <a:solidFill>
            <a:srgbClr val="D8DFE9"/>
          </a:solidFill>
          <a:ln w="0"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17" name="Rettangolo 16">
            <a:extLst>
              <a:ext uri="{FF2B5EF4-FFF2-40B4-BE49-F238E27FC236}">
                <a16:creationId xmlns:a16="http://schemas.microsoft.com/office/drawing/2014/main" id="{B8595DD9-CDC7-468D-97AD-BAFDDD55CFC2}"/>
              </a:ext>
            </a:extLst>
          </p:cNvPr>
          <p:cNvSpPr>
            <a:spLocks noGrp="1"/>
          </p:cNvSpPr>
          <p:nvPr/>
        </p:nvSpPr>
        <p:spPr>
          <a:xfrm>
            <a:off x="685800" y="6486525"/>
            <a:ext cx="9715500" cy="190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6288" lnSpcReduction="10000"/>
          </a:bodyPr>
          <a:lstStyle/>
          <a:p>
            <a:pPr algn="l">
              <a:defRPr sz="825" b="0" i="0">
                <a:solidFill>
                  <a:srgbClr val="657087"/>
                </a:solidFill>
                <a:latin typeface="Arial"/>
                <a:ea typeface="Arial"/>
                <a:cs typeface="Arial"/>
              </a:defRPr>
            </a:pPr>
            <a:r>
              <a:rPr sz="825" b="0" i="0">
                <a:solidFill>
                  <a:srgbClr val="657087"/>
                </a:solidFill>
                <a:latin typeface="Arial"/>
                <a:ea typeface="Arial"/>
                <a:cs typeface="Arial"/>
              </a:rPr>
              <a:t>Papadia FS et al. Obes Surg. 2025; Laurenius A et al. Obes Surg. 2023;33:1564–1570</a:t>
            </a:r>
          </a:p>
        </p:txBody>
      </p:sp>
      <p:sp>
        <p:nvSpPr>
          <p:cNvPr id="18" name="Rettangolo 17">
            <a:extLst>
              <a:ext uri="{FF2B5EF4-FFF2-40B4-BE49-F238E27FC236}">
                <a16:creationId xmlns:a16="http://schemas.microsoft.com/office/drawing/2014/main" id="{96F0A393-4E7C-4106-B668-5F22C6EDBDE5}"/>
              </a:ext>
            </a:extLst>
          </p:cNvPr>
          <p:cNvSpPr>
            <a:spLocks noGrp="1"/>
          </p:cNvSpPr>
          <p:nvPr/>
        </p:nvSpPr>
        <p:spPr>
          <a:xfrm>
            <a:off x="10953750" y="6486525"/>
            <a:ext cx="552450" cy="190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6288" lnSpcReduction="10000"/>
          </a:bodyPr>
          <a:lstStyle/>
          <a:p>
            <a:pPr algn="r">
              <a:defRPr sz="825" b="0" i="0">
                <a:solidFill>
                  <a:srgbClr val="657087"/>
                </a:solidFill>
                <a:latin typeface="Arial"/>
                <a:ea typeface="Arial"/>
                <a:cs typeface="Arial"/>
              </a:defRPr>
            </a:pPr>
            <a:r>
              <a:rPr sz="825" b="0" i="0">
                <a:solidFill>
                  <a:srgbClr val="657087"/>
                </a:solidFill>
                <a:latin typeface="Arial"/>
                <a:ea typeface="Arial"/>
                <a:cs typeface="Arial"/>
              </a:rPr>
              <a:t>15</a:t>
            </a:r>
          </a:p>
        </p:txBody>
      </p:sp>
    </p:spTree>
    <p:extLst>
      <p:ext uri="{BB962C8B-B14F-4D97-AF65-F5344CB8AC3E}">
        <p14:creationId xmlns:p14="http://schemas.microsoft.com/office/powerpoint/2010/main" val="56087587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ttangolo 18">
            <a:extLst>
              <a:ext uri="{FF2B5EF4-FFF2-40B4-BE49-F238E27FC236}">
                <a16:creationId xmlns:a16="http://schemas.microsoft.com/office/drawing/2014/main" id="{A846F0CC-338E-49EB-83B9-14B49666B713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17213F"/>
          </a:solidFill>
          <a:ln w="0"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50B5006B-8D89-4A1D-AD9A-D90C0B9B18EC}"/>
              </a:ext>
            </a:extLst>
          </p:cNvPr>
          <p:cNvSpPr>
            <a:spLocks noGrp="1"/>
          </p:cNvSpPr>
          <p:nvPr/>
        </p:nvSpPr>
        <p:spPr>
          <a:xfrm>
            <a:off x="685800" y="323850"/>
            <a:ext cx="9906000" cy="2095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6987" lnSpcReduction="10000"/>
          </a:bodyPr>
          <a:lstStyle/>
          <a:p>
            <a:pPr algn="l">
              <a:defRPr sz="975" b="1" i="0">
                <a:solidFill>
                  <a:srgbClr val="2E63A8"/>
                </a:solidFill>
                <a:latin typeface="Arial"/>
                <a:ea typeface="Arial"/>
                <a:cs typeface="Arial"/>
              </a:defRPr>
            </a:pPr>
            <a:r>
              <a:rPr sz="975" b="1" i="0">
                <a:solidFill>
                  <a:srgbClr val="2E63A8"/>
                </a:solidFill>
                <a:latin typeface="Arial"/>
                <a:ea typeface="Arial"/>
                <a:cs typeface="Arial"/>
              </a:rPr>
              <a:t>REGISTRO SCANDINAVO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3FD4C8A3-E281-49A2-8F31-F44CF9BCFBEC}"/>
              </a:ext>
            </a:extLst>
          </p:cNvPr>
          <p:cNvSpPr>
            <a:spLocks noGrp="1"/>
          </p:cNvSpPr>
          <p:nvPr/>
        </p:nvSpPr>
        <p:spPr>
          <a:xfrm>
            <a:off x="685800" y="552450"/>
            <a:ext cx="10668000" cy="609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2550" b="1" i="0">
                <a:solidFill>
                  <a:srgbClr val="17213F"/>
                </a:solidFill>
                <a:latin typeface="Arial"/>
                <a:ea typeface="Arial"/>
                <a:cs typeface="Arial"/>
              </a:defRPr>
            </a:pPr>
            <a:r>
              <a:rPr sz="2550" b="1" i="0">
                <a:solidFill>
                  <a:srgbClr val="17213F"/>
                </a:solidFill>
                <a:latin typeface="Arial"/>
                <a:ea typeface="Arial"/>
                <a:cs typeface="Arial"/>
              </a:rPr>
              <a:t>Calcolosi renale: un segnale che attraversa le procedure</a:t>
            </a:r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AE0695E3-F102-438D-87EA-E6F4CD406A83}"/>
              </a:ext>
            </a:extLst>
          </p:cNvPr>
          <p:cNvSpPr>
            <a:spLocks noGrp="1"/>
          </p:cNvSpPr>
          <p:nvPr/>
        </p:nvSpPr>
        <p:spPr>
          <a:xfrm>
            <a:off x="809625" y="1381125"/>
            <a:ext cx="2857500" cy="571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2850" b="1" i="0">
                <a:solidFill>
                  <a:srgbClr val="2E63A8"/>
                </a:solidFill>
                <a:latin typeface="Arial"/>
                <a:ea typeface="Arial"/>
                <a:cs typeface="Arial"/>
              </a:defRPr>
            </a:pPr>
            <a:r>
              <a:rPr sz="2850" b="1" i="0">
                <a:solidFill>
                  <a:srgbClr val="2E63A8"/>
                </a:solidFill>
                <a:latin typeface="Arial"/>
                <a:ea typeface="Arial"/>
                <a:cs typeface="Arial"/>
              </a:rPr>
              <a:t>58.366</a:t>
            </a:r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3A53D8CE-6A41-4D9D-BCDD-1F73EF0DD63F}"/>
              </a:ext>
            </a:extLst>
          </p:cNvPr>
          <p:cNvSpPr>
            <a:spLocks noGrp="1"/>
          </p:cNvSpPr>
          <p:nvPr/>
        </p:nvSpPr>
        <p:spPr>
          <a:xfrm>
            <a:off x="809625" y="1933575"/>
            <a:ext cx="2857500" cy="6858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350" b="0" i="0">
                <a:solidFill>
                  <a:srgbClr val="182033"/>
                </a:solidFill>
                <a:latin typeface="Arial"/>
                <a:ea typeface="Arial"/>
                <a:cs typeface="Arial"/>
              </a:defRPr>
            </a:pPr>
            <a:r>
              <a:rPr sz="1350" b="0" i="0">
                <a:solidFill>
                  <a:srgbClr val="182033"/>
                </a:solidFill>
                <a:latin typeface="Arial"/>
                <a:ea typeface="Arial"/>
                <a:cs typeface="Arial"/>
              </a:rPr>
              <a:t>pazienti operati; follow-up mediano 5 anni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44CE981E-446C-42C7-816C-E65503548AF8}"/>
              </a:ext>
            </a:extLst>
          </p:cNvPr>
          <p:cNvSpPr>
            <a:spLocks noGrp="1"/>
          </p:cNvSpPr>
          <p:nvPr/>
        </p:nvSpPr>
        <p:spPr>
          <a:xfrm>
            <a:off x="4476750" y="1571625"/>
            <a:ext cx="1143000" cy="3333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6212" lnSpcReduction="10000"/>
          </a:bodyPr>
          <a:lstStyle/>
          <a:p>
            <a:pPr algn="l">
              <a:defRPr sz="1650" b="1" i="0">
                <a:solidFill>
                  <a:srgbClr val="182033"/>
                </a:solidFill>
                <a:latin typeface="Arial"/>
                <a:ea typeface="Arial"/>
                <a:cs typeface="Arial"/>
              </a:defRPr>
            </a:pPr>
            <a:r>
              <a:rPr sz="1650" b="1" i="0">
                <a:solidFill>
                  <a:srgbClr val="182033"/>
                </a:solidFill>
                <a:latin typeface="Arial"/>
                <a:ea typeface="Arial"/>
                <a:cs typeface="Arial"/>
              </a:rPr>
              <a:t>RYGB</a:t>
            </a:r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895462ED-7A61-4B3A-B07C-49A2DA87A505}"/>
              </a:ext>
            </a:extLst>
          </p:cNvPr>
          <p:cNvSpPr>
            <a:spLocks noGrp="1"/>
          </p:cNvSpPr>
          <p:nvPr/>
        </p:nvSpPr>
        <p:spPr>
          <a:xfrm>
            <a:off x="5715000" y="1571625"/>
            <a:ext cx="2522982" cy="400050"/>
          </a:xfrm>
          <a:prstGeom prst="rect">
            <a:avLst/>
          </a:prstGeom>
          <a:solidFill>
            <a:srgbClr val="2E63A8"/>
          </a:solidFill>
          <a:ln w="0"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C964D5D2-2A8E-4EDA-A345-963805A7A154}"/>
              </a:ext>
            </a:extLst>
          </p:cNvPr>
          <p:cNvSpPr>
            <a:spLocks noGrp="1"/>
          </p:cNvSpPr>
          <p:nvPr/>
        </p:nvSpPr>
        <p:spPr>
          <a:xfrm>
            <a:off x="8428482" y="1571625"/>
            <a:ext cx="1428750" cy="4000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575" b="1" i="0">
                <a:solidFill>
                  <a:srgbClr val="2E63A8"/>
                </a:solidFill>
                <a:latin typeface="Arial"/>
                <a:ea typeface="Arial"/>
                <a:cs typeface="Arial"/>
              </a:defRPr>
            </a:pPr>
            <a:r>
              <a:rPr sz="1575" b="1" i="0">
                <a:solidFill>
                  <a:srgbClr val="2E63A8"/>
                </a:solidFill>
                <a:latin typeface="Arial"/>
                <a:ea typeface="Arial"/>
                <a:cs typeface="Arial"/>
              </a:rPr>
              <a:t>HR 6.16</a:t>
            </a:r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6AAF0940-0A43-4ED8-A938-D6B1B0020618}"/>
              </a:ext>
            </a:extLst>
          </p:cNvPr>
          <p:cNvSpPr>
            <a:spLocks noGrp="1"/>
          </p:cNvSpPr>
          <p:nvPr/>
        </p:nvSpPr>
        <p:spPr>
          <a:xfrm>
            <a:off x="4476750" y="2667000"/>
            <a:ext cx="1143000" cy="3333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6212" lnSpcReduction="10000"/>
          </a:bodyPr>
          <a:lstStyle/>
          <a:p>
            <a:pPr algn="l">
              <a:defRPr sz="1650" b="1" i="0">
                <a:solidFill>
                  <a:srgbClr val="182033"/>
                </a:solidFill>
                <a:latin typeface="Arial"/>
                <a:ea typeface="Arial"/>
                <a:cs typeface="Arial"/>
              </a:defRPr>
            </a:pPr>
            <a:r>
              <a:rPr sz="1650" b="1" i="0">
                <a:solidFill>
                  <a:srgbClr val="182033"/>
                </a:solidFill>
                <a:latin typeface="Arial"/>
                <a:ea typeface="Arial"/>
                <a:cs typeface="Arial"/>
              </a:rPr>
              <a:t>Sleeve</a:t>
            </a: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06EA9D4F-18D0-4615-BC7B-808838350C28}"/>
              </a:ext>
            </a:extLst>
          </p:cNvPr>
          <p:cNvSpPr>
            <a:spLocks noGrp="1"/>
          </p:cNvSpPr>
          <p:nvPr/>
        </p:nvSpPr>
        <p:spPr>
          <a:xfrm>
            <a:off x="5715000" y="2667000"/>
            <a:ext cx="2592610" cy="400050"/>
          </a:xfrm>
          <a:prstGeom prst="rect">
            <a:avLst/>
          </a:prstGeom>
          <a:solidFill>
            <a:srgbClr val="397D78"/>
          </a:solidFill>
          <a:ln w="0"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FACB094D-5190-4E6E-89C3-C4F7C236A7C0}"/>
              </a:ext>
            </a:extLst>
          </p:cNvPr>
          <p:cNvSpPr>
            <a:spLocks noGrp="1"/>
          </p:cNvSpPr>
          <p:nvPr/>
        </p:nvSpPr>
        <p:spPr>
          <a:xfrm>
            <a:off x="8498110" y="2667000"/>
            <a:ext cx="1428750" cy="4000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575" b="1" i="0">
                <a:solidFill>
                  <a:srgbClr val="397D78"/>
                </a:solidFill>
                <a:latin typeface="Arial"/>
                <a:ea typeface="Arial"/>
                <a:cs typeface="Arial"/>
              </a:defRPr>
            </a:pPr>
            <a:r>
              <a:rPr sz="1575" b="1" i="0">
                <a:solidFill>
                  <a:srgbClr val="397D78"/>
                </a:solidFill>
                <a:latin typeface="Arial"/>
                <a:ea typeface="Arial"/>
                <a:cs typeface="Arial"/>
              </a:rPr>
              <a:t>HR 6.33</a:t>
            </a:r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70253BE2-FCCA-41C9-BBD5-E3EB2DD6EF9A}"/>
              </a:ext>
            </a:extLst>
          </p:cNvPr>
          <p:cNvSpPr>
            <a:spLocks noGrp="1"/>
          </p:cNvSpPr>
          <p:nvPr/>
        </p:nvSpPr>
        <p:spPr>
          <a:xfrm>
            <a:off x="4476750" y="3762375"/>
            <a:ext cx="1143000" cy="3333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6212" lnSpcReduction="10000"/>
          </a:bodyPr>
          <a:lstStyle/>
          <a:p>
            <a:pPr algn="l">
              <a:defRPr sz="1650" b="1" i="0">
                <a:solidFill>
                  <a:srgbClr val="182033"/>
                </a:solidFill>
                <a:latin typeface="Arial"/>
                <a:ea typeface="Arial"/>
                <a:cs typeface="Arial"/>
              </a:defRPr>
            </a:pPr>
            <a:r>
              <a:rPr sz="1650" b="1" i="0">
                <a:solidFill>
                  <a:srgbClr val="182033"/>
                </a:solidFill>
                <a:latin typeface="Arial"/>
                <a:ea typeface="Arial"/>
                <a:cs typeface="Arial"/>
              </a:rPr>
              <a:t>BPD-DS</a:t>
            </a:r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8A799E63-A358-4AB0-8946-C989881DFF34}"/>
              </a:ext>
            </a:extLst>
          </p:cNvPr>
          <p:cNvSpPr>
            <a:spLocks noGrp="1"/>
          </p:cNvSpPr>
          <p:nvPr/>
        </p:nvSpPr>
        <p:spPr>
          <a:xfrm>
            <a:off x="5715000" y="3762375"/>
            <a:ext cx="4161282" cy="400050"/>
          </a:xfrm>
          <a:prstGeom prst="rect">
            <a:avLst/>
          </a:prstGeom>
          <a:solidFill>
            <a:srgbClr val="C43C32"/>
          </a:solidFill>
          <a:ln w="0"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AF8C8670-23F2-491C-8182-EFC90D0E81BB}"/>
              </a:ext>
            </a:extLst>
          </p:cNvPr>
          <p:cNvSpPr>
            <a:spLocks noGrp="1"/>
          </p:cNvSpPr>
          <p:nvPr/>
        </p:nvSpPr>
        <p:spPr>
          <a:xfrm>
            <a:off x="10066782" y="3762375"/>
            <a:ext cx="1428750" cy="4000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575" b="1" i="0">
                <a:solidFill>
                  <a:srgbClr val="C43C32"/>
                </a:solidFill>
                <a:latin typeface="Arial"/>
                <a:ea typeface="Arial"/>
                <a:cs typeface="Arial"/>
              </a:defRPr>
            </a:pPr>
            <a:r>
              <a:rPr sz="1575" b="1" i="0">
                <a:solidFill>
                  <a:srgbClr val="C43C32"/>
                </a:solidFill>
                <a:latin typeface="Arial"/>
                <a:ea typeface="Arial"/>
                <a:cs typeface="Arial"/>
              </a:rPr>
              <a:t>HR 10.16</a:t>
            </a:r>
          </a:p>
        </p:txBody>
      </p:sp>
      <p:sp>
        <p:nvSpPr>
          <p:cNvPr id="15" name="Rettangolo 14">
            <a:extLst>
              <a:ext uri="{FF2B5EF4-FFF2-40B4-BE49-F238E27FC236}">
                <a16:creationId xmlns:a16="http://schemas.microsoft.com/office/drawing/2014/main" id="{0C367A8C-5B74-4C9D-947F-5BDE060FF5B5}"/>
              </a:ext>
            </a:extLst>
          </p:cNvPr>
          <p:cNvSpPr>
            <a:spLocks noGrp="1"/>
          </p:cNvSpPr>
          <p:nvPr/>
        </p:nvSpPr>
        <p:spPr>
          <a:xfrm>
            <a:off x="4476750" y="5000625"/>
            <a:ext cx="6477000" cy="571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425" b="0" i="0">
                <a:solidFill>
                  <a:srgbClr val="657087"/>
                </a:solidFill>
                <a:latin typeface="Arial"/>
                <a:ea typeface="Arial"/>
                <a:cs typeface="Arial"/>
              </a:defRPr>
            </a:pPr>
            <a:r>
              <a:rPr sz="1425" b="0" i="0">
                <a:solidFill>
                  <a:srgbClr val="657087"/>
                </a:solidFill>
                <a:latin typeface="Arial"/>
                <a:ea typeface="Arial"/>
                <a:cs typeface="Arial"/>
              </a:rPr>
              <a:t>Confronto con controlli della popolazione generale. Gli intervalli della BPD-DS sono ampi e il follow-up della sleeve più breve.</a:t>
            </a:r>
          </a:p>
        </p:txBody>
      </p:sp>
      <p:sp>
        <p:nvSpPr>
          <p:cNvPr id="16" name="Rettangolo 15">
            <a:extLst>
              <a:ext uri="{FF2B5EF4-FFF2-40B4-BE49-F238E27FC236}">
                <a16:creationId xmlns:a16="http://schemas.microsoft.com/office/drawing/2014/main" id="{8A175A43-E27F-4961-8F30-AD3FAC41B7DE}"/>
              </a:ext>
            </a:extLst>
          </p:cNvPr>
          <p:cNvSpPr>
            <a:spLocks noGrp="1"/>
          </p:cNvSpPr>
          <p:nvPr/>
        </p:nvSpPr>
        <p:spPr>
          <a:xfrm>
            <a:off x="685800" y="6429375"/>
            <a:ext cx="10820400" cy="9525"/>
          </a:xfrm>
          <a:prstGeom prst="rect">
            <a:avLst/>
          </a:prstGeom>
          <a:solidFill>
            <a:srgbClr val="D8DFE9"/>
          </a:solidFill>
          <a:ln w="0"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17" name="Rettangolo 16">
            <a:extLst>
              <a:ext uri="{FF2B5EF4-FFF2-40B4-BE49-F238E27FC236}">
                <a16:creationId xmlns:a16="http://schemas.microsoft.com/office/drawing/2014/main" id="{4043FC66-8416-4E4D-BD42-6CFA6CA3ECCD}"/>
              </a:ext>
            </a:extLst>
          </p:cNvPr>
          <p:cNvSpPr>
            <a:spLocks noGrp="1"/>
          </p:cNvSpPr>
          <p:nvPr/>
        </p:nvSpPr>
        <p:spPr>
          <a:xfrm>
            <a:off x="685800" y="6486525"/>
            <a:ext cx="9715500" cy="190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6288" lnSpcReduction="10000"/>
          </a:bodyPr>
          <a:lstStyle/>
          <a:p>
            <a:pPr algn="l">
              <a:defRPr sz="825" b="0" i="0">
                <a:solidFill>
                  <a:srgbClr val="657087"/>
                </a:solidFill>
                <a:latin typeface="Arial"/>
                <a:ea typeface="Arial"/>
                <a:cs typeface="Arial"/>
              </a:defRPr>
            </a:pPr>
            <a:r>
              <a:rPr sz="825" b="0" i="0">
                <a:solidFill>
                  <a:srgbClr val="657087"/>
                </a:solidFill>
                <a:latin typeface="Arial"/>
                <a:ea typeface="Arial"/>
                <a:cs typeface="Arial"/>
              </a:rPr>
              <a:t>Laurenius A et al. Obes Surg. 2023;33:1564–1570; Papadia FS et al. Obes Surg. 2025</a:t>
            </a:r>
          </a:p>
        </p:txBody>
      </p:sp>
      <p:sp>
        <p:nvSpPr>
          <p:cNvPr id="18" name="Rettangolo 17">
            <a:extLst>
              <a:ext uri="{FF2B5EF4-FFF2-40B4-BE49-F238E27FC236}">
                <a16:creationId xmlns:a16="http://schemas.microsoft.com/office/drawing/2014/main" id="{7D884C1D-7096-48D6-A655-F6300BC209A5}"/>
              </a:ext>
            </a:extLst>
          </p:cNvPr>
          <p:cNvSpPr>
            <a:spLocks noGrp="1"/>
          </p:cNvSpPr>
          <p:nvPr/>
        </p:nvSpPr>
        <p:spPr>
          <a:xfrm>
            <a:off x="10953750" y="6486525"/>
            <a:ext cx="552450" cy="190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6288" lnSpcReduction="10000"/>
          </a:bodyPr>
          <a:lstStyle/>
          <a:p>
            <a:pPr algn="r">
              <a:defRPr sz="825" b="0" i="0">
                <a:solidFill>
                  <a:srgbClr val="657087"/>
                </a:solidFill>
                <a:latin typeface="Arial"/>
                <a:ea typeface="Arial"/>
                <a:cs typeface="Arial"/>
              </a:defRPr>
            </a:pPr>
            <a:r>
              <a:rPr sz="825" b="0" i="0">
                <a:solidFill>
                  <a:srgbClr val="657087"/>
                </a:solidFill>
                <a:latin typeface="Arial"/>
                <a:ea typeface="Arial"/>
                <a:cs typeface="Arial"/>
              </a:rPr>
              <a:t>16</a:t>
            </a:r>
          </a:p>
        </p:txBody>
      </p:sp>
    </p:spTree>
    <p:extLst>
      <p:ext uri="{BB962C8B-B14F-4D97-AF65-F5344CB8AC3E}">
        <p14:creationId xmlns:p14="http://schemas.microsoft.com/office/powerpoint/2010/main" val="85529087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ttangolo 14">
            <a:extLst>
              <a:ext uri="{FF2B5EF4-FFF2-40B4-BE49-F238E27FC236}">
                <a16:creationId xmlns:a16="http://schemas.microsoft.com/office/drawing/2014/main" id="{E5EF3D22-D87D-4EFE-8071-270566CD311C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17213F"/>
          </a:solidFill>
          <a:ln w="0"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C6829A07-31EF-48BB-A31B-4528FB5F1A09}"/>
              </a:ext>
            </a:extLst>
          </p:cNvPr>
          <p:cNvSpPr>
            <a:spLocks noGrp="1"/>
          </p:cNvSpPr>
          <p:nvPr/>
        </p:nvSpPr>
        <p:spPr>
          <a:xfrm>
            <a:off x="685800" y="323850"/>
            <a:ext cx="9906000" cy="2095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6987" lnSpcReduction="10000"/>
          </a:bodyPr>
          <a:lstStyle/>
          <a:p>
            <a:pPr algn="l">
              <a:defRPr sz="975" b="1" i="0">
                <a:solidFill>
                  <a:srgbClr val="2E63A8"/>
                </a:solidFill>
                <a:latin typeface="Arial"/>
                <a:ea typeface="Arial"/>
                <a:cs typeface="Arial"/>
              </a:defRPr>
            </a:pPr>
            <a:r>
              <a:rPr sz="975" b="1" i="0">
                <a:solidFill>
                  <a:srgbClr val="2E63A8"/>
                </a:solidFill>
                <a:latin typeface="Arial"/>
                <a:ea typeface="Arial"/>
                <a:cs typeface="Arial"/>
              </a:rPr>
              <a:t>RENE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5E2521AD-293B-4EA0-A968-8F19911A3C21}"/>
              </a:ext>
            </a:extLst>
          </p:cNvPr>
          <p:cNvSpPr>
            <a:spLocks noGrp="1"/>
          </p:cNvSpPr>
          <p:nvPr/>
        </p:nvSpPr>
        <p:spPr>
          <a:xfrm>
            <a:off x="685800" y="552450"/>
            <a:ext cx="10668000" cy="609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2550" b="1" i="0">
                <a:solidFill>
                  <a:srgbClr val="17213F"/>
                </a:solidFill>
                <a:latin typeface="Arial"/>
                <a:ea typeface="Arial"/>
                <a:cs typeface="Arial"/>
              </a:defRPr>
            </a:pPr>
            <a:r>
              <a:rPr sz="2550" b="1" i="0">
                <a:solidFill>
                  <a:srgbClr val="17213F"/>
                </a:solidFill>
                <a:latin typeface="Arial"/>
                <a:ea typeface="Arial"/>
                <a:cs typeface="Arial"/>
              </a:rPr>
              <a:t>Ossalato-nefropatia: rara, ma spesso devastante</a:t>
            </a:r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9FAE5249-753A-4360-B3DD-0089AAFEC0B8}"/>
              </a:ext>
            </a:extLst>
          </p:cNvPr>
          <p:cNvSpPr>
            <a:spLocks noGrp="1"/>
          </p:cNvSpPr>
          <p:nvPr/>
        </p:nvSpPr>
        <p:spPr>
          <a:xfrm>
            <a:off x="857250" y="1381125"/>
            <a:ext cx="2857500" cy="571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2850" b="1" i="0">
                <a:solidFill>
                  <a:srgbClr val="2E63A8"/>
                </a:solidFill>
                <a:latin typeface="Arial"/>
                <a:ea typeface="Arial"/>
                <a:cs typeface="Arial"/>
              </a:defRPr>
            </a:pPr>
            <a:r>
              <a:rPr sz="2850" b="1" i="0">
                <a:solidFill>
                  <a:srgbClr val="2E63A8"/>
                </a:solidFill>
                <a:latin typeface="Arial"/>
                <a:ea typeface="Arial"/>
                <a:cs typeface="Arial"/>
              </a:rPr>
              <a:t>113</a:t>
            </a:r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00629E8A-C1D9-4338-865D-FBD11820D8C0}"/>
              </a:ext>
            </a:extLst>
          </p:cNvPr>
          <p:cNvSpPr>
            <a:spLocks noGrp="1"/>
          </p:cNvSpPr>
          <p:nvPr/>
        </p:nvSpPr>
        <p:spPr>
          <a:xfrm>
            <a:off x="857250" y="1933575"/>
            <a:ext cx="2857500" cy="6858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350" b="0" i="0">
                <a:solidFill>
                  <a:srgbClr val="182033"/>
                </a:solidFill>
                <a:latin typeface="Arial"/>
                <a:ea typeface="Arial"/>
                <a:cs typeface="Arial"/>
              </a:defRPr>
            </a:pPr>
            <a:r>
              <a:rPr sz="1350" b="0" i="0">
                <a:solidFill>
                  <a:srgbClr val="182033"/>
                </a:solidFill>
                <a:latin typeface="Arial"/>
                <a:ea typeface="Arial"/>
                <a:cs typeface="Arial"/>
              </a:rPr>
              <a:t>biopsie con ossalato-nefropatia secondaria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E23DB6FF-A314-456B-9979-E6E50F0679E3}"/>
              </a:ext>
            </a:extLst>
          </p:cNvPr>
          <p:cNvSpPr>
            <a:spLocks noGrp="1"/>
          </p:cNvSpPr>
          <p:nvPr/>
        </p:nvSpPr>
        <p:spPr>
          <a:xfrm>
            <a:off x="4286250" y="1381125"/>
            <a:ext cx="3143250" cy="571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2850" b="1" i="0">
                <a:solidFill>
                  <a:srgbClr val="C43C32"/>
                </a:solidFill>
                <a:latin typeface="Arial"/>
                <a:ea typeface="Arial"/>
                <a:cs typeface="Arial"/>
              </a:defRPr>
            </a:pPr>
            <a:r>
              <a:rPr sz="2850" b="1" i="0">
                <a:solidFill>
                  <a:srgbClr val="C43C32"/>
                </a:solidFill>
                <a:latin typeface="Arial"/>
                <a:ea typeface="Arial"/>
                <a:cs typeface="Arial"/>
              </a:rPr>
              <a:t>60%</a:t>
            </a:r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5693E600-00B2-4E33-A844-25E41B6C8951}"/>
              </a:ext>
            </a:extLst>
          </p:cNvPr>
          <p:cNvSpPr>
            <a:spLocks noGrp="1"/>
          </p:cNvSpPr>
          <p:nvPr/>
        </p:nvSpPr>
        <p:spPr>
          <a:xfrm>
            <a:off x="4286250" y="1933575"/>
            <a:ext cx="3143250" cy="6858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350" b="0" i="0">
                <a:solidFill>
                  <a:srgbClr val="182033"/>
                </a:solidFill>
                <a:latin typeface="Arial"/>
                <a:ea typeface="Arial"/>
                <a:cs typeface="Arial"/>
              </a:defRPr>
            </a:pPr>
            <a:r>
              <a:rPr sz="1350" b="0" i="0">
                <a:solidFill>
                  <a:srgbClr val="182033"/>
                </a:solidFill>
                <a:latin typeface="Arial"/>
                <a:ea typeface="Arial"/>
                <a:cs typeface="Arial"/>
              </a:rPr>
              <a:t>attribuite a iperossaluria enterica; RYGB causa più comune</a:t>
            </a:r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D807E2CD-D54F-4D77-85A7-50CB60E5C276}"/>
              </a:ext>
            </a:extLst>
          </p:cNvPr>
          <p:cNvSpPr>
            <a:spLocks noGrp="1"/>
          </p:cNvSpPr>
          <p:nvPr/>
        </p:nvSpPr>
        <p:spPr>
          <a:xfrm>
            <a:off x="8191500" y="1381125"/>
            <a:ext cx="2857500" cy="571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2850" b="1" i="0">
                <a:solidFill>
                  <a:srgbClr val="C43C32"/>
                </a:solidFill>
                <a:latin typeface="Arial"/>
                <a:ea typeface="Arial"/>
                <a:cs typeface="Arial"/>
              </a:defRPr>
            </a:pPr>
            <a:r>
              <a:rPr sz="2850" b="1" i="0">
                <a:solidFill>
                  <a:srgbClr val="C43C32"/>
                </a:solidFill>
                <a:latin typeface="Arial"/>
                <a:ea typeface="Arial"/>
                <a:cs typeface="Arial"/>
              </a:rPr>
              <a:t>54%</a:t>
            </a:r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7256A0D6-07ED-4B74-B148-6A76C113AA52}"/>
              </a:ext>
            </a:extLst>
          </p:cNvPr>
          <p:cNvSpPr>
            <a:spLocks noGrp="1"/>
          </p:cNvSpPr>
          <p:nvPr/>
        </p:nvSpPr>
        <p:spPr>
          <a:xfrm>
            <a:off x="8191500" y="1933575"/>
            <a:ext cx="2857500" cy="6858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350" b="0" i="0">
                <a:solidFill>
                  <a:srgbClr val="182033"/>
                </a:solidFill>
                <a:latin typeface="Arial"/>
                <a:ea typeface="Arial"/>
                <a:cs typeface="Arial"/>
              </a:defRPr>
            </a:pPr>
            <a:r>
              <a:rPr sz="1350" b="0" i="0">
                <a:solidFill>
                  <a:srgbClr val="182033"/>
                </a:solidFill>
                <a:latin typeface="Arial"/>
                <a:ea typeface="Arial"/>
                <a:cs typeface="Arial"/>
              </a:rPr>
              <a:t>progressione a insufficienza renale</a:t>
            </a: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B9DD9BA2-2AF4-4C81-8EBA-F40F93455DC0}"/>
              </a:ext>
            </a:extLst>
          </p:cNvPr>
          <p:cNvSpPr>
            <a:spLocks noGrp="1"/>
          </p:cNvSpPr>
          <p:nvPr/>
        </p:nvSpPr>
        <p:spPr>
          <a:xfrm>
            <a:off x="952500" y="3429000"/>
            <a:ext cx="10287000" cy="1381125"/>
          </a:xfrm>
          <a:prstGeom prst="rect">
            <a:avLst/>
          </a:prstGeom>
          <a:solidFill>
            <a:srgbClr val="EEF3F9"/>
          </a:solidFill>
          <a:ln w="0"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46F2D483-2022-4390-B8FE-0B7474EC632E}"/>
              </a:ext>
            </a:extLst>
          </p:cNvPr>
          <p:cNvSpPr>
            <a:spLocks noGrp="1"/>
          </p:cNvSpPr>
          <p:nvPr/>
        </p:nvSpPr>
        <p:spPr>
          <a:xfrm>
            <a:off x="1333500" y="3762375"/>
            <a:ext cx="9525000" cy="7810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2100" b="1" i="0">
                <a:solidFill>
                  <a:srgbClr val="17213F"/>
                </a:solidFill>
                <a:latin typeface="Arial"/>
                <a:ea typeface="Arial"/>
                <a:cs typeface="Arial"/>
              </a:defRPr>
            </a:pPr>
            <a:r>
              <a:rPr sz="2100" b="1" i="0">
                <a:solidFill>
                  <a:srgbClr val="17213F"/>
                </a:solidFill>
                <a:latin typeface="Arial"/>
                <a:ea typeface="Arial"/>
                <a:cs typeface="Arial"/>
              </a:rPr>
              <a:t>Nei pazienti con diarrea, calcolosi, CKD o declino inspiegato del GFR, l’ossalato urinario non è un esame “di nicchia”.</a:t>
            </a:r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495D99A5-0815-4129-8AD1-06EA26698769}"/>
              </a:ext>
            </a:extLst>
          </p:cNvPr>
          <p:cNvSpPr>
            <a:spLocks noGrp="1"/>
          </p:cNvSpPr>
          <p:nvPr/>
        </p:nvSpPr>
        <p:spPr>
          <a:xfrm>
            <a:off x="685800" y="6429375"/>
            <a:ext cx="10820400" cy="9525"/>
          </a:xfrm>
          <a:prstGeom prst="rect">
            <a:avLst/>
          </a:prstGeom>
          <a:solidFill>
            <a:srgbClr val="D8DFE9"/>
          </a:solidFill>
          <a:ln w="0"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D4565EF4-3C1E-4013-B649-755A169194DE}"/>
              </a:ext>
            </a:extLst>
          </p:cNvPr>
          <p:cNvSpPr>
            <a:spLocks noGrp="1"/>
          </p:cNvSpPr>
          <p:nvPr/>
        </p:nvSpPr>
        <p:spPr>
          <a:xfrm>
            <a:off x="685800" y="6486525"/>
            <a:ext cx="9715500" cy="190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6288" lnSpcReduction="10000"/>
          </a:bodyPr>
          <a:lstStyle/>
          <a:p>
            <a:pPr algn="l">
              <a:defRPr sz="825" b="0" i="0">
                <a:solidFill>
                  <a:srgbClr val="657087"/>
                </a:solidFill>
                <a:latin typeface="Arial"/>
                <a:ea typeface="Arial"/>
                <a:cs typeface="Arial"/>
              </a:defRPr>
            </a:pPr>
            <a:r>
              <a:rPr sz="825" b="0" i="0">
                <a:solidFill>
                  <a:srgbClr val="657087"/>
                </a:solidFill>
                <a:latin typeface="Arial"/>
                <a:ea typeface="Arial"/>
                <a:cs typeface="Arial"/>
              </a:rPr>
              <a:t>Nasr SH et al. Mayo Clin Proc. 2024;99:593–606; Papadia FS et al. Obes Surg. 2025</a:t>
            </a:r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1E832B2E-5BDD-4439-8B04-B1D544242CEA}"/>
              </a:ext>
            </a:extLst>
          </p:cNvPr>
          <p:cNvSpPr>
            <a:spLocks noGrp="1"/>
          </p:cNvSpPr>
          <p:nvPr/>
        </p:nvSpPr>
        <p:spPr>
          <a:xfrm>
            <a:off x="10953750" y="6486525"/>
            <a:ext cx="552450" cy="190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6288" lnSpcReduction="10000"/>
          </a:bodyPr>
          <a:lstStyle/>
          <a:p>
            <a:pPr algn="r">
              <a:defRPr sz="825" b="0" i="0">
                <a:solidFill>
                  <a:srgbClr val="657087"/>
                </a:solidFill>
                <a:latin typeface="Arial"/>
                <a:ea typeface="Arial"/>
                <a:cs typeface="Arial"/>
              </a:defRPr>
            </a:pPr>
            <a:r>
              <a:rPr sz="825" b="0" i="0">
                <a:solidFill>
                  <a:srgbClr val="657087"/>
                </a:solidFill>
                <a:latin typeface="Arial"/>
                <a:ea typeface="Arial"/>
                <a:cs typeface="Arial"/>
              </a:rPr>
              <a:t>17</a:t>
            </a:r>
          </a:p>
        </p:txBody>
      </p:sp>
    </p:spTree>
    <p:extLst>
      <p:ext uri="{BB962C8B-B14F-4D97-AF65-F5344CB8AC3E}">
        <p14:creationId xmlns:p14="http://schemas.microsoft.com/office/powerpoint/2010/main" val="193809933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ttangolo 14">
            <a:extLst>
              <a:ext uri="{FF2B5EF4-FFF2-40B4-BE49-F238E27FC236}">
                <a16:creationId xmlns:a16="http://schemas.microsoft.com/office/drawing/2014/main" id="{1B0D7186-A408-4E2D-8236-69A8586AA20A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17213F"/>
          </a:solidFill>
          <a:ln w="0"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1F2AB337-F588-4819-95A1-E546E74BEFC0}"/>
              </a:ext>
            </a:extLst>
          </p:cNvPr>
          <p:cNvSpPr>
            <a:spLocks noGrp="1"/>
          </p:cNvSpPr>
          <p:nvPr/>
        </p:nvSpPr>
        <p:spPr>
          <a:xfrm>
            <a:off x="685800" y="323850"/>
            <a:ext cx="9906000" cy="2095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6987" lnSpcReduction="10000"/>
          </a:bodyPr>
          <a:lstStyle/>
          <a:p>
            <a:pPr algn="l">
              <a:defRPr sz="975" b="1" i="0">
                <a:solidFill>
                  <a:srgbClr val="2E63A8"/>
                </a:solidFill>
                <a:latin typeface="Arial"/>
                <a:ea typeface="Arial"/>
                <a:cs typeface="Arial"/>
              </a:defRPr>
            </a:pPr>
            <a:r>
              <a:rPr sz="975" b="1" i="0">
                <a:solidFill>
                  <a:srgbClr val="2E63A8"/>
                </a:solidFill>
                <a:latin typeface="Arial"/>
                <a:ea typeface="Arial"/>
                <a:cs typeface="Arial"/>
              </a:rPr>
              <a:t>EVIDENZA DALL'ESPERIENZA A LUNGO TERMINE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A3F19F95-6648-4F38-9DB3-F2AC38B78715}"/>
              </a:ext>
            </a:extLst>
          </p:cNvPr>
          <p:cNvSpPr>
            <a:spLocks noGrp="1"/>
          </p:cNvSpPr>
          <p:nvPr/>
        </p:nvSpPr>
        <p:spPr>
          <a:xfrm>
            <a:off x="685800" y="552450"/>
            <a:ext cx="10668000" cy="609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2550" b="1" i="0">
                <a:solidFill>
                  <a:srgbClr val="17213F"/>
                </a:solidFill>
                <a:latin typeface="Arial"/>
                <a:ea typeface="Arial"/>
                <a:cs typeface="Arial"/>
              </a:defRPr>
            </a:pPr>
            <a:r>
              <a:rPr sz="2550" b="1" i="0">
                <a:solidFill>
                  <a:srgbClr val="17213F"/>
                </a:solidFill>
                <a:latin typeface="Arial"/>
                <a:ea typeface="Arial"/>
                <a:cs typeface="Arial"/>
              </a:rPr>
              <a:t>Il GFR può ingannare nel paziente che perde massa magra</a:t>
            </a:r>
          </a:p>
        </p:txBody>
      </p:sp>
      <p:pic>
        <p:nvPicPr>
          <p:cNvPr id="18" name="Immagine 17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950592" y="1333500"/>
            <a:ext cx="3585215" cy="4762500"/>
          </a:xfrm>
          <a:prstGeom prst="rect">
            <a:avLst/>
          </a:prstGeom>
        </p:spPr>
      </p:pic>
      <p:sp>
        <p:nvSpPr>
          <p:cNvPr id="5" name="Rettangolo 4">
            <a:extLst>
              <a:ext uri="{FF2B5EF4-FFF2-40B4-BE49-F238E27FC236}">
                <a16:creationId xmlns:a16="http://schemas.microsoft.com/office/drawing/2014/main" id="{DD745747-63E4-4024-A7B2-A12A029445B3}"/>
              </a:ext>
            </a:extLst>
          </p:cNvPr>
          <p:cNvSpPr>
            <a:spLocks noGrp="1"/>
          </p:cNvSpPr>
          <p:nvPr/>
        </p:nvSpPr>
        <p:spPr>
          <a:xfrm>
            <a:off x="5143500" y="1466850"/>
            <a:ext cx="5905500" cy="4000500"/>
          </a:xfrm>
          <a:prstGeom prst="rect">
            <a:avLst/>
          </a:prstGeom>
          <a:solidFill>
            <a:srgbClr val="EEF3F9"/>
          </a:solidFill>
          <a:ln w="0"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7C64E68F-3D4B-44E3-8198-031261319B39}"/>
              </a:ext>
            </a:extLst>
          </p:cNvPr>
          <p:cNvSpPr>
            <a:spLocks noGrp="1"/>
          </p:cNvSpPr>
          <p:nvPr/>
        </p:nvSpPr>
        <p:spPr>
          <a:xfrm>
            <a:off x="5524500" y="1876425"/>
            <a:ext cx="95250" cy="95250"/>
          </a:xfrm>
          <a:prstGeom prst="rect">
            <a:avLst/>
          </a:prstGeom>
          <a:solidFill>
            <a:srgbClr val="2E63A8"/>
          </a:solidFill>
          <a:ln w="0"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3595740E-B253-46D2-8A60-FF556B263806}"/>
              </a:ext>
            </a:extLst>
          </p:cNvPr>
          <p:cNvSpPr>
            <a:spLocks noGrp="1"/>
          </p:cNvSpPr>
          <p:nvPr/>
        </p:nvSpPr>
        <p:spPr>
          <a:xfrm>
            <a:off x="5791200" y="1762125"/>
            <a:ext cx="4876800" cy="8382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800" b="0" i="0">
                <a:solidFill>
                  <a:srgbClr val="182033"/>
                </a:solidFill>
                <a:latin typeface="Arial"/>
                <a:ea typeface="Arial"/>
                <a:cs typeface="Arial"/>
              </a:defRPr>
            </a:pPr>
            <a:r>
              <a:rPr sz="1800" b="0" i="0">
                <a:solidFill>
                  <a:srgbClr val="182033"/>
                </a:solidFill>
                <a:latin typeface="Arial"/>
                <a:ea typeface="Arial"/>
                <a:cs typeface="Arial"/>
              </a:rPr>
              <a:t>Creatinina ed eGFR dipendono dalla massa muscolare</a:t>
            </a:r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96F0C577-C3FF-416C-A779-A18964A92C17}"/>
              </a:ext>
            </a:extLst>
          </p:cNvPr>
          <p:cNvSpPr>
            <a:spLocks noGrp="1"/>
          </p:cNvSpPr>
          <p:nvPr/>
        </p:nvSpPr>
        <p:spPr>
          <a:xfrm>
            <a:off x="5524500" y="2752725"/>
            <a:ext cx="95250" cy="95250"/>
          </a:xfrm>
          <a:prstGeom prst="rect">
            <a:avLst/>
          </a:prstGeom>
          <a:solidFill>
            <a:srgbClr val="2E63A8"/>
          </a:solidFill>
          <a:ln w="0"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1943BFAC-1C17-4415-A5A7-77C95B7F6610}"/>
              </a:ext>
            </a:extLst>
          </p:cNvPr>
          <p:cNvSpPr>
            <a:spLocks noGrp="1"/>
          </p:cNvSpPr>
          <p:nvPr/>
        </p:nvSpPr>
        <p:spPr>
          <a:xfrm>
            <a:off x="5791200" y="2638425"/>
            <a:ext cx="4876800" cy="8382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800" b="0" i="0">
                <a:solidFill>
                  <a:srgbClr val="182033"/>
                </a:solidFill>
                <a:latin typeface="Arial"/>
                <a:ea typeface="Arial"/>
                <a:cs typeface="Arial"/>
              </a:defRPr>
            </a:pPr>
            <a:r>
              <a:rPr sz="1800" b="0" i="0">
                <a:solidFill>
                  <a:srgbClr val="182033"/>
                </a:solidFill>
                <a:latin typeface="Arial"/>
                <a:ea typeface="Arial"/>
                <a:cs typeface="Arial"/>
              </a:rPr>
              <a:t>Un eGFR apparentemente migliore può coesistere con deplezione</a:t>
            </a: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2C8F550B-57D1-4AFD-B1C3-D1C37F947D70}"/>
              </a:ext>
            </a:extLst>
          </p:cNvPr>
          <p:cNvSpPr>
            <a:spLocks noGrp="1"/>
          </p:cNvSpPr>
          <p:nvPr/>
        </p:nvSpPr>
        <p:spPr>
          <a:xfrm>
            <a:off x="5524500" y="3629025"/>
            <a:ext cx="95250" cy="95250"/>
          </a:xfrm>
          <a:prstGeom prst="rect">
            <a:avLst/>
          </a:prstGeom>
          <a:solidFill>
            <a:srgbClr val="2E63A8"/>
          </a:solidFill>
          <a:ln w="0"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03D74BC4-D28F-458A-B6FB-8CB006C3CC19}"/>
              </a:ext>
            </a:extLst>
          </p:cNvPr>
          <p:cNvSpPr>
            <a:spLocks noGrp="1"/>
          </p:cNvSpPr>
          <p:nvPr/>
        </p:nvSpPr>
        <p:spPr>
          <a:xfrm>
            <a:off x="5791200" y="3514725"/>
            <a:ext cx="4876800" cy="8382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800" b="0" i="0">
                <a:solidFill>
                  <a:srgbClr val="182033"/>
                </a:solidFill>
                <a:latin typeface="Arial"/>
                <a:ea typeface="Arial"/>
                <a:cs typeface="Arial"/>
              </a:defRPr>
            </a:pPr>
            <a:r>
              <a:rPr sz="1800" b="0" i="0">
                <a:solidFill>
                  <a:srgbClr val="182033"/>
                </a:solidFill>
                <a:latin typeface="Arial"/>
                <a:ea typeface="Arial"/>
                <a:cs typeface="Arial"/>
              </a:rPr>
              <a:t>Nella coorte BPD, maggiore perdita di peso si associava a maggiore mortalità</a:t>
            </a:r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9BAD5095-59FA-4E91-A440-4798239B5C4A}"/>
              </a:ext>
            </a:extLst>
          </p:cNvPr>
          <p:cNvSpPr>
            <a:spLocks noGrp="1"/>
          </p:cNvSpPr>
          <p:nvPr/>
        </p:nvSpPr>
        <p:spPr>
          <a:xfrm>
            <a:off x="685800" y="6429375"/>
            <a:ext cx="10820400" cy="9525"/>
          </a:xfrm>
          <a:prstGeom prst="rect">
            <a:avLst/>
          </a:prstGeom>
          <a:solidFill>
            <a:srgbClr val="D8DFE9"/>
          </a:solidFill>
          <a:ln w="0"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E9255571-C73A-4F5D-A910-63FA5F8A0292}"/>
              </a:ext>
            </a:extLst>
          </p:cNvPr>
          <p:cNvSpPr>
            <a:spLocks noGrp="1"/>
          </p:cNvSpPr>
          <p:nvPr/>
        </p:nvSpPr>
        <p:spPr>
          <a:xfrm>
            <a:off x="685800" y="6486525"/>
            <a:ext cx="9715500" cy="190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6288" lnSpcReduction="10000"/>
          </a:bodyPr>
          <a:lstStyle/>
          <a:p>
            <a:pPr algn="l">
              <a:defRPr sz="825" b="0" i="0">
                <a:solidFill>
                  <a:srgbClr val="657087"/>
                </a:solidFill>
                <a:latin typeface="Arial"/>
                <a:ea typeface="Arial"/>
                <a:cs typeface="Arial"/>
              </a:defRPr>
            </a:pPr>
            <a:r>
              <a:rPr sz="825" b="0" i="0">
                <a:solidFill>
                  <a:srgbClr val="657087"/>
                </a:solidFill>
                <a:latin typeface="Arial"/>
                <a:ea typeface="Arial"/>
                <a:cs typeface="Arial"/>
              </a:rPr>
              <a:t>Papadia FS et al. Obes Surg. 2025;35:1961–1970</a:t>
            </a:r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6694E373-E13A-4E8C-9188-04CBEBE14C37}"/>
              </a:ext>
            </a:extLst>
          </p:cNvPr>
          <p:cNvSpPr>
            <a:spLocks noGrp="1"/>
          </p:cNvSpPr>
          <p:nvPr/>
        </p:nvSpPr>
        <p:spPr>
          <a:xfrm>
            <a:off x="10953750" y="6486525"/>
            <a:ext cx="552450" cy="190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6288" lnSpcReduction="10000"/>
          </a:bodyPr>
          <a:lstStyle/>
          <a:p>
            <a:pPr algn="r">
              <a:defRPr sz="825" b="0" i="0">
                <a:solidFill>
                  <a:srgbClr val="657087"/>
                </a:solidFill>
                <a:latin typeface="Arial"/>
                <a:ea typeface="Arial"/>
                <a:cs typeface="Arial"/>
              </a:defRPr>
            </a:pPr>
            <a:r>
              <a:rPr sz="825" b="0" i="0">
                <a:solidFill>
                  <a:srgbClr val="657087"/>
                </a:solidFill>
                <a:latin typeface="Arial"/>
                <a:ea typeface="Arial"/>
                <a:cs typeface="Arial"/>
              </a:rPr>
              <a:t>36</a:t>
            </a:r>
          </a:p>
        </p:txBody>
      </p:sp>
    </p:spTree>
    <p:extLst>
      <p:ext uri="{BB962C8B-B14F-4D97-AF65-F5344CB8AC3E}">
        <p14:creationId xmlns:p14="http://schemas.microsoft.com/office/powerpoint/2010/main" val="154343357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ttangolo 14">
            <a:extLst>
              <a:ext uri="{FF2B5EF4-FFF2-40B4-BE49-F238E27FC236}">
                <a16:creationId xmlns:a16="http://schemas.microsoft.com/office/drawing/2014/main" id="{C3328833-65E1-4D0C-97CF-7DACDE925CDA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17213F"/>
          </a:solidFill>
          <a:ln w="0"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584F2D59-5226-4F56-BEED-00F7656329DF}"/>
              </a:ext>
            </a:extLst>
          </p:cNvPr>
          <p:cNvSpPr>
            <a:spLocks noGrp="1"/>
          </p:cNvSpPr>
          <p:nvPr/>
        </p:nvSpPr>
        <p:spPr>
          <a:xfrm>
            <a:off x="685800" y="323850"/>
            <a:ext cx="9906000" cy="2095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6987" lnSpcReduction="10000"/>
          </a:bodyPr>
          <a:lstStyle/>
          <a:p>
            <a:pPr algn="l">
              <a:defRPr sz="975" b="1" i="0">
                <a:solidFill>
                  <a:srgbClr val="2E63A8"/>
                </a:solidFill>
                <a:latin typeface="Arial"/>
                <a:ea typeface="Arial"/>
                <a:cs typeface="Arial"/>
              </a:defRPr>
            </a:pPr>
            <a:r>
              <a:rPr sz="975" b="1" i="0">
                <a:solidFill>
                  <a:srgbClr val="2E63A8"/>
                </a:solidFill>
                <a:latin typeface="Arial"/>
                <a:ea typeface="Arial"/>
                <a:cs typeface="Arial"/>
              </a:rPr>
              <a:t>EVIDENZA DALL'ESPERIENZA A LUNGO TERMINE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15ADB780-40EF-4033-BE4D-E15715F709A4}"/>
              </a:ext>
            </a:extLst>
          </p:cNvPr>
          <p:cNvSpPr>
            <a:spLocks noGrp="1"/>
          </p:cNvSpPr>
          <p:nvPr/>
        </p:nvSpPr>
        <p:spPr>
          <a:xfrm>
            <a:off x="685800" y="552450"/>
            <a:ext cx="10668000" cy="609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2550" b="1" i="0">
                <a:solidFill>
                  <a:srgbClr val="17213F"/>
                </a:solidFill>
                <a:latin typeface="Arial"/>
                <a:ea typeface="Arial"/>
                <a:cs typeface="Arial"/>
              </a:defRPr>
            </a:pPr>
            <a:r>
              <a:rPr sz="2550" b="1" i="0">
                <a:solidFill>
                  <a:srgbClr val="17213F"/>
                </a:solidFill>
                <a:latin typeface="Arial"/>
                <a:ea typeface="Arial"/>
                <a:cs typeface="Arial"/>
              </a:rPr>
              <a:t>Il fegato: miglioramento medio, eventi estremi</a:t>
            </a:r>
          </a:p>
        </p:txBody>
      </p:sp>
      <p:pic>
        <p:nvPicPr>
          <p:cNvPr id="18" name="Immagine 17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060200" y="1333500"/>
            <a:ext cx="3366001" cy="4762500"/>
          </a:xfrm>
          <a:prstGeom prst="rect">
            <a:avLst/>
          </a:prstGeom>
        </p:spPr>
      </p:pic>
      <p:sp>
        <p:nvSpPr>
          <p:cNvPr id="5" name="Rettangolo 4">
            <a:extLst>
              <a:ext uri="{FF2B5EF4-FFF2-40B4-BE49-F238E27FC236}">
                <a16:creationId xmlns:a16="http://schemas.microsoft.com/office/drawing/2014/main" id="{2558BC4B-7355-4505-B603-66CAF96FD1CB}"/>
              </a:ext>
            </a:extLst>
          </p:cNvPr>
          <p:cNvSpPr>
            <a:spLocks noGrp="1"/>
          </p:cNvSpPr>
          <p:nvPr/>
        </p:nvSpPr>
        <p:spPr>
          <a:xfrm>
            <a:off x="5143500" y="1466850"/>
            <a:ext cx="5905500" cy="4000500"/>
          </a:xfrm>
          <a:prstGeom prst="rect">
            <a:avLst/>
          </a:prstGeom>
          <a:solidFill>
            <a:srgbClr val="EEF3F9"/>
          </a:solidFill>
          <a:ln w="0"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E45A5793-744C-48FC-8EDE-F8C666638790}"/>
              </a:ext>
            </a:extLst>
          </p:cNvPr>
          <p:cNvSpPr>
            <a:spLocks noGrp="1"/>
          </p:cNvSpPr>
          <p:nvPr/>
        </p:nvSpPr>
        <p:spPr>
          <a:xfrm>
            <a:off x="5524500" y="1876425"/>
            <a:ext cx="95250" cy="95250"/>
          </a:xfrm>
          <a:prstGeom prst="rect">
            <a:avLst/>
          </a:prstGeom>
          <a:solidFill>
            <a:srgbClr val="2E63A8"/>
          </a:solidFill>
          <a:ln w="0"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90DAB25F-A00C-4488-A1B8-B05EC78E7BBF}"/>
              </a:ext>
            </a:extLst>
          </p:cNvPr>
          <p:cNvSpPr>
            <a:spLocks noGrp="1"/>
          </p:cNvSpPr>
          <p:nvPr/>
        </p:nvSpPr>
        <p:spPr>
          <a:xfrm>
            <a:off x="5791200" y="1762125"/>
            <a:ext cx="4876800" cy="8382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800" b="0" i="0">
                <a:solidFill>
                  <a:srgbClr val="182033"/>
                </a:solidFill>
                <a:latin typeface="Arial"/>
                <a:ea typeface="Arial"/>
                <a:cs typeface="Arial"/>
              </a:defRPr>
            </a:pPr>
            <a:r>
              <a:rPr sz="1800" b="0" i="0">
                <a:solidFill>
                  <a:srgbClr val="182033"/>
                </a:solidFill>
                <a:latin typeface="Arial"/>
                <a:ea typeface="Arial"/>
                <a:cs typeface="Arial"/>
              </a:rPr>
              <a:t>La maggioranza migliora steatosi e fibrosi con il calo ponderale</a:t>
            </a:r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8DC29A3B-5F84-4643-B483-2B63134EAC50}"/>
              </a:ext>
            </a:extLst>
          </p:cNvPr>
          <p:cNvSpPr>
            <a:spLocks noGrp="1"/>
          </p:cNvSpPr>
          <p:nvPr/>
        </p:nvSpPr>
        <p:spPr>
          <a:xfrm>
            <a:off x="5524500" y="2752725"/>
            <a:ext cx="95250" cy="95250"/>
          </a:xfrm>
          <a:prstGeom prst="rect">
            <a:avLst/>
          </a:prstGeom>
          <a:solidFill>
            <a:srgbClr val="2E63A8"/>
          </a:solidFill>
          <a:ln w="0"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B6B14556-1907-467F-ADD1-BC62317FA40C}"/>
              </a:ext>
            </a:extLst>
          </p:cNvPr>
          <p:cNvSpPr>
            <a:spLocks noGrp="1"/>
          </p:cNvSpPr>
          <p:nvPr/>
        </p:nvSpPr>
        <p:spPr>
          <a:xfrm>
            <a:off x="5791200" y="2638425"/>
            <a:ext cx="4876800" cy="8382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5510"/>
          </a:bodyPr>
          <a:lstStyle/>
          <a:p>
            <a:pPr algn="l">
              <a:defRPr sz="1800" b="0" i="0">
                <a:solidFill>
                  <a:srgbClr val="182033"/>
                </a:solidFill>
                <a:latin typeface="Arial"/>
                <a:ea typeface="Arial"/>
                <a:cs typeface="Arial"/>
              </a:defRPr>
            </a:pPr>
            <a:r>
              <a:rPr sz="1800" b="0" i="0">
                <a:solidFill>
                  <a:srgbClr val="182033"/>
                </a:solidFill>
                <a:latin typeface="Arial"/>
                <a:ea typeface="Arial"/>
                <a:cs typeface="Arial"/>
              </a:rPr>
              <a:t>Malnutrizione, SIBO, endotossiemia e alterazioni degli acidi biliari possono invertire il beneficio</a:t>
            </a: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81DFC8E7-A191-4AB7-84E5-3BED9CD4F5FA}"/>
              </a:ext>
            </a:extLst>
          </p:cNvPr>
          <p:cNvSpPr>
            <a:spLocks noGrp="1"/>
          </p:cNvSpPr>
          <p:nvPr/>
        </p:nvSpPr>
        <p:spPr>
          <a:xfrm>
            <a:off x="5524500" y="3629025"/>
            <a:ext cx="95250" cy="95250"/>
          </a:xfrm>
          <a:prstGeom prst="rect">
            <a:avLst/>
          </a:prstGeom>
          <a:solidFill>
            <a:srgbClr val="2E63A8"/>
          </a:solidFill>
          <a:ln w="0"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C7ED1BF0-7912-4469-8D8D-A91F4A02F2C2}"/>
              </a:ext>
            </a:extLst>
          </p:cNvPr>
          <p:cNvSpPr>
            <a:spLocks noGrp="1"/>
          </p:cNvSpPr>
          <p:nvPr/>
        </p:nvSpPr>
        <p:spPr>
          <a:xfrm>
            <a:off x="5791200" y="3514725"/>
            <a:ext cx="4876800" cy="8382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800" b="0" i="0">
                <a:solidFill>
                  <a:srgbClr val="182033"/>
                </a:solidFill>
                <a:latin typeface="Arial"/>
                <a:ea typeface="Arial"/>
                <a:cs typeface="Arial"/>
              </a:defRPr>
            </a:pPr>
            <a:r>
              <a:rPr sz="1800" b="0" i="0">
                <a:solidFill>
                  <a:srgbClr val="182033"/>
                </a:solidFill>
                <a:latin typeface="Arial"/>
                <a:ea typeface="Arial"/>
                <a:cs typeface="Arial"/>
              </a:rPr>
              <a:t>Il rischio aumenta con maggiore bypass e minore riserva epatica</a:t>
            </a:r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885AC286-1D9C-46E6-9314-E950F91BB29E}"/>
              </a:ext>
            </a:extLst>
          </p:cNvPr>
          <p:cNvSpPr>
            <a:spLocks noGrp="1"/>
          </p:cNvSpPr>
          <p:nvPr/>
        </p:nvSpPr>
        <p:spPr>
          <a:xfrm>
            <a:off x="685800" y="6429375"/>
            <a:ext cx="10820400" cy="9525"/>
          </a:xfrm>
          <a:prstGeom prst="rect">
            <a:avLst/>
          </a:prstGeom>
          <a:solidFill>
            <a:srgbClr val="D8DFE9"/>
          </a:solidFill>
          <a:ln w="0"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715107DC-FF25-44B6-B655-108EF0695E99}"/>
              </a:ext>
            </a:extLst>
          </p:cNvPr>
          <p:cNvSpPr>
            <a:spLocks noGrp="1"/>
          </p:cNvSpPr>
          <p:nvPr/>
        </p:nvSpPr>
        <p:spPr>
          <a:xfrm>
            <a:off x="685800" y="6486525"/>
            <a:ext cx="9715500" cy="190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6288" lnSpcReduction="10000"/>
          </a:bodyPr>
          <a:lstStyle/>
          <a:p>
            <a:pPr algn="l">
              <a:defRPr sz="825" b="0" i="0">
                <a:solidFill>
                  <a:srgbClr val="657087"/>
                </a:solidFill>
                <a:latin typeface="Arial"/>
                <a:ea typeface="Arial"/>
                <a:cs typeface="Arial"/>
              </a:defRPr>
            </a:pPr>
            <a:r>
              <a:rPr sz="825" b="0" i="0">
                <a:solidFill>
                  <a:srgbClr val="657087"/>
                </a:solidFill>
                <a:latin typeface="Arial"/>
                <a:ea typeface="Arial"/>
                <a:cs typeface="Arial"/>
              </a:rPr>
              <a:t>Papadia FS et al. Eur J Clin Invest. 2026;56:e70234</a:t>
            </a:r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F7A2576A-B04F-482D-8A03-98700FA471DE}"/>
              </a:ext>
            </a:extLst>
          </p:cNvPr>
          <p:cNvSpPr>
            <a:spLocks noGrp="1"/>
          </p:cNvSpPr>
          <p:nvPr/>
        </p:nvSpPr>
        <p:spPr>
          <a:xfrm>
            <a:off x="10953750" y="6486525"/>
            <a:ext cx="552450" cy="190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6288" lnSpcReduction="10000"/>
          </a:bodyPr>
          <a:lstStyle/>
          <a:p>
            <a:pPr algn="r">
              <a:defRPr sz="825" b="0" i="0">
                <a:solidFill>
                  <a:srgbClr val="657087"/>
                </a:solidFill>
                <a:latin typeface="Arial"/>
                <a:ea typeface="Arial"/>
                <a:cs typeface="Arial"/>
              </a:defRPr>
            </a:pPr>
            <a:r>
              <a:rPr sz="825" b="0" i="0">
                <a:solidFill>
                  <a:srgbClr val="657087"/>
                </a:solidFill>
                <a:latin typeface="Arial"/>
                <a:ea typeface="Arial"/>
                <a:cs typeface="Arial"/>
              </a:rPr>
              <a:t>18</a:t>
            </a:r>
          </a:p>
        </p:txBody>
      </p:sp>
    </p:spTree>
    <p:extLst>
      <p:ext uri="{BB962C8B-B14F-4D97-AF65-F5344CB8AC3E}">
        <p14:creationId xmlns:p14="http://schemas.microsoft.com/office/powerpoint/2010/main" val="56283308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ttangolo 12">
            <a:extLst>
              <a:ext uri="{FF2B5EF4-FFF2-40B4-BE49-F238E27FC236}">
                <a16:creationId xmlns:a16="http://schemas.microsoft.com/office/drawing/2014/main" id="{5F5A051D-D046-421F-9E57-4DAF8031E988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17213F"/>
          </a:solidFill>
          <a:ln w="0"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7C7EB8CA-97B6-406E-8D7D-FAE85701D838}"/>
              </a:ext>
            </a:extLst>
          </p:cNvPr>
          <p:cNvSpPr>
            <a:spLocks noGrp="1"/>
          </p:cNvSpPr>
          <p:nvPr/>
        </p:nvSpPr>
        <p:spPr>
          <a:xfrm>
            <a:off x="685800" y="323850"/>
            <a:ext cx="9906000" cy="2095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6987" lnSpcReduction="10000"/>
          </a:bodyPr>
          <a:lstStyle/>
          <a:p>
            <a:pPr algn="l">
              <a:defRPr sz="975" b="1" i="0">
                <a:solidFill>
                  <a:srgbClr val="2E63A8"/>
                </a:solidFill>
                <a:latin typeface="Arial"/>
                <a:ea typeface="Arial"/>
                <a:cs typeface="Arial"/>
              </a:defRPr>
            </a:pPr>
            <a:r>
              <a:rPr sz="975" b="1" i="0">
                <a:solidFill>
                  <a:srgbClr val="2E63A8"/>
                </a:solidFill>
                <a:latin typeface="Arial"/>
                <a:ea typeface="Arial"/>
                <a:cs typeface="Arial"/>
              </a:rPr>
              <a:t>FEGATO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55C7BEFC-8D34-4EF7-BCA9-40AD1A727C61}"/>
              </a:ext>
            </a:extLst>
          </p:cNvPr>
          <p:cNvSpPr>
            <a:spLocks noGrp="1"/>
          </p:cNvSpPr>
          <p:nvPr/>
        </p:nvSpPr>
        <p:spPr>
          <a:xfrm>
            <a:off x="685800" y="552450"/>
            <a:ext cx="10668000" cy="609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2550" b="1" i="0">
                <a:solidFill>
                  <a:srgbClr val="17213F"/>
                </a:solidFill>
                <a:latin typeface="Arial"/>
                <a:ea typeface="Arial"/>
                <a:cs typeface="Arial"/>
              </a:defRPr>
            </a:pPr>
            <a:r>
              <a:rPr sz="2550" b="1" i="0">
                <a:solidFill>
                  <a:srgbClr val="17213F"/>
                </a:solidFill>
                <a:latin typeface="Arial"/>
                <a:ea typeface="Arial"/>
                <a:cs typeface="Arial"/>
              </a:rPr>
              <a:t>Due fenotipi di danno epatico tardivo</a:t>
            </a:r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6109560E-440B-4F5E-ABC0-4A651F0BB1BE}"/>
              </a:ext>
            </a:extLst>
          </p:cNvPr>
          <p:cNvSpPr>
            <a:spLocks noGrp="1"/>
          </p:cNvSpPr>
          <p:nvPr/>
        </p:nvSpPr>
        <p:spPr>
          <a:xfrm>
            <a:off x="809625" y="1571625"/>
            <a:ext cx="4953000" cy="3190875"/>
          </a:xfrm>
          <a:prstGeom prst="rect">
            <a:avLst/>
          </a:prstGeom>
          <a:solidFill>
            <a:srgbClr val="FBEDEC"/>
          </a:solidFill>
          <a:ln w="0"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D47BFD25-2795-48FD-908D-B7E49003EE22}"/>
              </a:ext>
            </a:extLst>
          </p:cNvPr>
          <p:cNvSpPr>
            <a:spLocks noGrp="1"/>
          </p:cNvSpPr>
          <p:nvPr/>
        </p:nvSpPr>
        <p:spPr>
          <a:xfrm>
            <a:off x="6429375" y="1571625"/>
            <a:ext cx="4953000" cy="3190875"/>
          </a:xfrm>
          <a:prstGeom prst="rect">
            <a:avLst/>
          </a:prstGeom>
          <a:solidFill>
            <a:srgbClr val="EEF3F9"/>
          </a:solidFill>
          <a:ln w="0"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28789F2B-D6E4-46CE-A686-FB12C0BDB932}"/>
              </a:ext>
            </a:extLst>
          </p:cNvPr>
          <p:cNvSpPr>
            <a:spLocks noGrp="1"/>
          </p:cNvSpPr>
          <p:nvPr/>
        </p:nvSpPr>
        <p:spPr>
          <a:xfrm>
            <a:off x="1095375" y="1857375"/>
            <a:ext cx="4381500" cy="6191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6181"/>
          </a:bodyPr>
          <a:lstStyle/>
          <a:p>
            <a:pPr algn="ctr">
              <a:defRPr sz="1800" b="1" i="0">
                <a:solidFill>
                  <a:srgbClr val="C43C32"/>
                </a:solidFill>
                <a:latin typeface="Arial"/>
                <a:ea typeface="Arial"/>
                <a:cs typeface="Arial"/>
              </a:defRPr>
            </a:pPr>
            <a:r>
              <a:rPr sz="1800" b="1" i="0">
                <a:solidFill>
                  <a:srgbClr val="C43C32"/>
                </a:solidFill>
                <a:latin typeface="Arial"/>
                <a:ea typeface="Arial"/>
                <a:cs typeface="Arial"/>
              </a:rPr>
              <a:t>MASH DEPLETA / INSUFFICIENZA ACUTA</a:t>
            </a:r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66E80D39-0A19-41AB-89C9-C9C5D43C196B}"/>
              </a:ext>
            </a:extLst>
          </p:cNvPr>
          <p:cNvSpPr>
            <a:spLocks noGrp="1"/>
          </p:cNvSpPr>
          <p:nvPr/>
        </p:nvSpPr>
        <p:spPr>
          <a:xfrm>
            <a:off x="1190625" y="2619375"/>
            <a:ext cx="4191000" cy="16668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725" b="0" i="0">
                <a:solidFill>
                  <a:srgbClr val="182033"/>
                </a:solidFill>
                <a:latin typeface="Arial"/>
                <a:ea typeface="Arial"/>
                <a:cs typeface="Arial"/>
              </a:defRPr>
            </a:pPr>
            <a:r>
              <a:rPr sz="1725" b="0" i="0">
                <a:solidFill>
                  <a:srgbClr val="182033"/>
                </a:solidFill>
                <a:latin typeface="Arial"/>
                <a:ea typeface="Arial"/>
                <a:cs typeface="Arial"/>
              </a:rPr>
              <a:t>Rapido calo ponderale</a:t>
            </a:r>
          </a:p>
          <a:p>
            <a:pPr algn="ctr">
              <a:defRPr sz="1725" b="0" i="0">
                <a:solidFill>
                  <a:srgbClr val="182033"/>
                </a:solidFill>
                <a:latin typeface="Arial"/>
                <a:ea typeface="Arial"/>
                <a:cs typeface="Arial"/>
              </a:defRPr>
            </a:pPr>
            <a:r>
              <a:rPr sz="1725" b="0" i="0">
                <a:solidFill>
                  <a:srgbClr val="182033"/>
                </a:solidFill>
                <a:latin typeface="Arial"/>
                <a:ea typeface="Arial"/>
                <a:cs typeface="Arial"/>
              </a:rPr>
              <a:t>Malnutrizione proteica</a:t>
            </a:r>
          </a:p>
          <a:p>
            <a:pPr algn="ctr">
              <a:defRPr sz="1725" b="0" i="0">
                <a:solidFill>
                  <a:srgbClr val="182033"/>
                </a:solidFill>
                <a:latin typeface="Arial"/>
                <a:ea typeface="Arial"/>
                <a:cs typeface="Arial"/>
              </a:defRPr>
            </a:pPr>
            <a:r>
              <a:rPr sz="1725" b="0" i="0">
                <a:solidFill>
                  <a:srgbClr val="182033"/>
                </a:solidFill>
                <a:latin typeface="Arial"/>
                <a:ea typeface="Arial"/>
                <a:cs typeface="Arial"/>
              </a:rPr>
              <a:t>SIBO o trigger intercorrente</a:t>
            </a:r>
          </a:p>
          <a:p>
            <a:pPr algn="ctr">
              <a:defRPr sz="1725" b="0" i="0">
                <a:solidFill>
                  <a:srgbClr val="182033"/>
                </a:solidFill>
                <a:latin typeface="Arial"/>
                <a:ea typeface="Arial"/>
                <a:cs typeface="Arial"/>
              </a:defRPr>
            </a:pPr>
            <a:r>
              <a:rPr sz="1725" b="0" i="0">
                <a:solidFill>
                  <a:srgbClr val="182033"/>
                </a:solidFill>
                <a:latin typeface="Arial"/>
                <a:ea typeface="Arial"/>
                <a:cs typeface="Arial"/>
              </a:rPr>
              <a:t>Possibile necessità di revisione o trapianto</a:t>
            </a:r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6BB41C77-032A-4807-B618-6EED2B721C12}"/>
              </a:ext>
            </a:extLst>
          </p:cNvPr>
          <p:cNvSpPr>
            <a:spLocks noGrp="1"/>
          </p:cNvSpPr>
          <p:nvPr/>
        </p:nvSpPr>
        <p:spPr>
          <a:xfrm>
            <a:off x="6810375" y="1857375"/>
            <a:ext cx="4191000" cy="5238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875" b="1" i="0">
                <a:solidFill>
                  <a:srgbClr val="2E63A8"/>
                </a:solidFill>
                <a:latin typeface="Arial"/>
                <a:ea typeface="Arial"/>
                <a:cs typeface="Arial"/>
              </a:defRPr>
            </a:pPr>
            <a:r>
              <a:rPr sz="1875" b="1" i="0">
                <a:solidFill>
                  <a:srgbClr val="2E63A8"/>
                </a:solidFill>
                <a:latin typeface="Arial"/>
                <a:ea typeface="Arial"/>
                <a:cs typeface="Arial"/>
              </a:rPr>
              <a:t>FIBROSI PROGRESSIVA</a:t>
            </a:r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EC577471-F1FC-4274-AB77-00964F897C4F}"/>
              </a:ext>
            </a:extLst>
          </p:cNvPr>
          <p:cNvSpPr>
            <a:spLocks noGrp="1"/>
          </p:cNvSpPr>
          <p:nvPr/>
        </p:nvSpPr>
        <p:spPr>
          <a:xfrm>
            <a:off x="6905625" y="2619375"/>
            <a:ext cx="4000500" cy="16668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725" b="0" i="0">
                <a:solidFill>
                  <a:srgbClr val="182033"/>
                </a:solidFill>
                <a:latin typeface="Arial"/>
                <a:ea typeface="Arial"/>
                <a:cs typeface="Arial"/>
              </a:defRPr>
            </a:pPr>
            <a:r>
              <a:rPr sz="1725" b="0" i="0">
                <a:solidFill>
                  <a:srgbClr val="182033"/>
                </a:solidFill>
                <a:latin typeface="Arial"/>
                <a:ea typeface="Arial"/>
                <a:cs typeface="Arial"/>
              </a:rPr>
              <a:t>Decorso subclinico</a:t>
            </a:r>
          </a:p>
          <a:p>
            <a:pPr algn="ctr">
              <a:defRPr sz="1725" b="0" i="0">
                <a:solidFill>
                  <a:srgbClr val="182033"/>
                </a:solidFill>
                <a:latin typeface="Arial"/>
                <a:ea typeface="Arial"/>
                <a:cs typeface="Arial"/>
              </a:defRPr>
            </a:pPr>
            <a:r>
              <a:rPr sz="1725" b="0" i="0">
                <a:solidFill>
                  <a:srgbClr val="182033"/>
                </a:solidFill>
                <a:latin typeface="Arial"/>
                <a:ea typeface="Arial"/>
                <a:cs typeface="Arial"/>
              </a:rPr>
              <a:t>Alcol e vulnerabilità metabolica</a:t>
            </a:r>
          </a:p>
          <a:p>
            <a:pPr algn="ctr">
              <a:defRPr sz="1725" b="0" i="0">
                <a:solidFill>
                  <a:srgbClr val="182033"/>
                </a:solidFill>
                <a:latin typeface="Arial"/>
                <a:ea typeface="Arial"/>
                <a:cs typeface="Arial"/>
              </a:defRPr>
            </a:pPr>
            <a:r>
              <a:rPr sz="1725" b="0" i="0">
                <a:solidFill>
                  <a:srgbClr val="182033"/>
                </a:solidFill>
                <a:latin typeface="Arial"/>
                <a:ea typeface="Arial"/>
                <a:cs typeface="Arial"/>
              </a:rPr>
              <a:t>Peggioramento nel corso di anni</a:t>
            </a:r>
          </a:p>
          <a:p>
            <a:pPr algn="ctr">
              <a:defRPr sz="1725" b="0" i="0">
                <a:solidFill>
                  <a:srgbClr val="182033"/>
                </a:solidFill>
                <a:latin typeface="Arial"/>
                <a:ea typeface="Arial"/>
                <a:cs typeface="Arial"/>
              </a:defRPr>
            </a:pPr>
            <a:r>
              <a:rPr sz="1725" b="0" i="0">
                <a:solidFill>
                  <a:srgbClr val="182033"/>
                </a:solidFill>
                <a:latin typeface="Arial"/>
                <a:ea typeface="Arial"/>
                <a:cs typeface="Arial"/>
              </a:rPr>
              <a:t>Richiede sorveglianza prolungata</a:t>
            </a: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B96AF4C9-AFF1-4C41-820F-3949FAAD4A6A}"/>
              </a:ext>
            </a:extLst>
          </p:cNvPr>
          <p:cNvSpPr>
            <a:spLocks noGrp="1"/>
          </p:cNvSpPr>
          <p:nvPr/>
        </p:nvSpPr>
        <p:spPr>
          <a:xfrm>
            <a:off x="685800" y="6429375"/>
            <a:ext cx="10820400" cy="9525"/>
          </a:xfrm>
          <a:prstGeom prst="rect">
            <a:avLst/>
          </a:prstGeom>
          <a:solidFill>
            <a:srgbClr val="D8DFE9"/>
          </a:solidFill>
          <a:ln w="0"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3E01DF2C-04EB-47CA-BBE0-4540EFFFF256}"/>
              </a:ext>
            </a:extLst>
          </p:cNvPr>
          <p:cNvSpPr>
            <a:spLocks noGrp="1"/>
          </p:cNvSpPr>
          <p:nvPr/>
        </p:nvSpPr>
        <p:spPr>
          <a:xfrm>
            <a:off x="685800" y="6486525"/>
            <a:ext cx="9715500" cy="190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6288" lnSpcReduction="10000"/>
          </a:bodyPr>
          <a:lstStyle/>
          <a:p>
            <a:pPr algn="l">
              <a:defRPr sz="825" b="0" i="0">
                <a:solidFill>
                  <a:srgbClr val="657087"/>
                </a:solidFill>
                <a:latin typeface="Arial"/>
                <a:ea typeface="Arial"/>
                <a:cs typeface="Arial"/>
              </a:defRPr>
            </a:pPr>
            <a:r>
              <a:rPr sz="825" b="0" i="0">
                <a:solidFill>
                  <a:srgbClr val="657087"/>
                </a:solidFill>
                <a:latin typeface="Arial"/>
                <a:ea typeface="Arial"/>
                <a:cs typeface="Arial"/>
              </a:rPr>
              <a:t>Papadia FS et al. Eur J Clin Invest. 2026;56:e70234</a:t>
            </a:r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34FE8A20-071E-4512-BE50-28E8EFB3BFCB}"/>
              </a:ext>
            </a:extLst>
          </p:cNvPr>
          <p:cNvSpPr>
            <a:spLocks noGrp="1"/>
          </p:cNvSpPr>
          <p:nvPr/>
        </p:nvSpPr>
        <p:spPr>
          <a:xfrm>
            <a:off x="10953750" y="6486525"/>
            <a:ext cx="552450" cy="190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6288" lnSpcReduction="10000"/>
          </a:bodyPr>
          <a:lstStyle/>
          <a:p>
            <a:pPr algn="r">
              <a:defRPr sz="825" b="0" i="0">
                <a:solidFill>
                  <a:srgbClr val="657087"/>
                </a:solidFill>
                <a:latin typeface="Arial"/>
                <a:ea typeface="Arial"/>
                <a:cs typeface="Arial"/>
              </a:defRPr>
            </a:pPr>
            <a:r>
              <a:rPr sz="825" b="0" i="0">
                <a:solidFill>
                  <a:srgbClr val="657087"/>
                </a:solidFill>
                <a:latin typeface="Arial"/>
                <a:ea typeface="Arial"/>
                <a:cs typeface="Arial"/>
              </a:rPr>
              <a:t>19</a:t>
            </a:r>
          </a:p>
        </p:txBody>
      </p:sp>
    </p:spTree>
    <p:extLst>
      <p:ext uri="{BB962C8B-B14F-4D97-AF65-F5344CB8AC3E}">
        <p14:creationId xmlns:p14="http://schemas.microsoft.com/office/powerpoint/2010/main" val="27749619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ttangolo 14">
            <a:extLst>
              <a:ext uri="{FF2B5EF4-FFF2-40B4-BE49-F238E27FC236}">
                <a16:creationId xmlns:a16="http://schemas.microsoft.com/office/drawing/2014/main" id="{5EBFEA45-F8FE-4016-8CF3-DEA360BE7047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17213F"/>
          </a:solidFill>
          <a:ln w="0"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B6A7B13D-FC03-4B16-AAA9-5556020C72A8}"/>
              </a:ext>
            </a:extLst>
          </p:cNvPr>
          <p:cNvSpPr>
            <a:spLocks noGrp="1"/>
          </p:cNvSpPr>
          <p:nvPr/>
        </p:nvSpPr>
        <p:spPr>
          <a:xfrm>
            <a:off x="685800" y="323850"/>
            <a:ext cx="9906000" cy="2095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6987" lnSpcReduction="10000"/>
          </a:bodyPr>
          <a:lstStyle/>
          <a:p>
            <a:pPr algn="l">
              <a:defRPr sz="975" b="1" i="0">
                <a:solidFill>
                  <a:srgbClr val="2E63A8"/>
                </a:solidFill>
                <a:latin typeface="Arial"/>
                <a:ea typeface="Arial"/>
                <a:cs typeface="Arial"/>
              </a:defRPr>
            </a:pPr>
            <a:r>
              <a:rPr sz="975" b="1" i="0">
                <a:solidFill>
                  <a:srgbClr val="2E63A8"/>
                </a:solidFill>
                <a:latin typeface="Arial"/>
                <a:ea typeface="Arial"/>
                <a:cs typeface="Arial"/>
              </a:rPr>
              <a:t>FEGATO E COMPORTAMENTO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B8D897FB-A5EA-4536-8C12-C436ACA76592}"/>
              </a:ext>
            </a:extLst>
          </p:cNvPr>
          <p:cNvSpPr>
            <a:spLocks noGrp="1"/>
          </p:cNvSpPr>
          <p:nvPr/>
        </p:nvSpPr>
        <p:spPr>
          <a:xfrm>
            <a:off x="685800" y="552450"/>
            <a:ext cx="10668000" cy="609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2550" b="1" i="0">
                <a:solidFill>
                  <a:srgbClr val="17213F"/>
                </a:solidFill>
                <a:latin typeface="Arial"/>
                <a:ea typeface="Arial"/>
                <a:cs typeface="Arial"/>
              </a:defRPr>
            </a:pPr>
            <a:r>
              <a:rPr sz="2550" b="1" i="0">
                <a:solidFill>
                  <a:srgbClr val="17213F"/>
                </a:solidFill>
                <a:latin typeface="Arial"/>
                <a:ea typeface="Arial"/>
                <a:cs typeface="Arial"/>
              </a:rPr>
              <a:t>Alcol: dopo RYGB cambia la farmacocinetica e cambia il rischio</a:t>
            </a:r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92EEF3A6-BE29-43F7-A011-2B95CFD835B7}"/>
              </a:ext>
            </a:extLst>
          </p:cNvPr>
          <p:cNvSpPr>
            <a:spLocks noGrp="1"/>
          </p:cNvSpPr>
          <p:nvPr/>
        </p:nvSpPr>
        <p:spPr>
          <a:xfrm>
            <a:off x="1047750" y="1495425"/>
            <a:ext cx="95250" cy="95250"/>
          </a:xfrm>
          <a:prstGeom prst="rect">
            <a:avLst/>
          </a:prstGeom>
          <a:solidFill>
            <a:srgbClr val="2E63A8"/>
          </a:solidFill>
          <a:ln w="0"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C23048E5-2052-4ABB-8F8D-303639DA7ACB}"/>
              </a:ext>
            </a:extLst>
          </p:cNvPr>
          <p:cNvSpPr>
            <a:spLocks noGrp="1"/>
          </p:cNvSpPr>
          <p:nvPr/>
        </p:nvSpPr>
        <p:spPr>
          <a:xfrm>
            <a:off x="1314450" y="1381125"/>
            <a:ext cx="9353550" cy="8763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875" b="1" i="0">
                <a:solidFill>
                  <a:srgbClr val="17213F"/>
                </a:solidFill>
                <a:latin typeface="Arial"/>
                <a:ea typeface="Arial"/>
                <a:cs typeface="Arial"/>
              </a:defRPr>
            </a:pPr>
            <a:r>
              <a:rPr sz="1875" b="1" i="0">
                <a:solidFill>
                  <a:srgbClr val="17213F"/>
                </a:solidFill>
                <a:latin typeface="Arial"/>
                <a:ea typeface="Arial"/>
                <a:cs typeface="Arial"/>
              </a:rPr>
              <a:t>Picco alcolemico più rapido e più alto dopo RYGB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749DA6FA-3625-4018-8909-C8C44F83599E}"/>
              </a:ext>
            </a:extLst>
          </p:cNvPr>
          <p:cNvSpPr>
            <a:spLocks noGrp="1"/>
          </p:cNvSpPr>
          <p:nvPr/>
        </p:nvSpPr>
        <p:spPr>
          <a:xfrm>
            <a:off x="1047750" y="2409825"/>
            <a:ext cx="95250" cy="95250"/>
          </a:xfrm>
          <a:prstGeom prst="rect">
            <a:avLst/>
          </a:prstGeom>
          <a:solidFill>
            <a:srgbClr val="2E63A8"/>
          </a:solidFill>
          <a:ln w="0"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558E6A35-C0BD-4786-9A0C-AFE3245FC2F0}"/>
              </a:ext>
            </a:extLst>
          </p:cNvPr>
          <p:cNvSpPr>
            <a:spLocks noGrp="1"/>
          </p:cNvSpPr>
          <p:nvPr/>
        </p:nvSpPr>
        <p:spPr>
          <a:xfrm>
            <a:off x="1314450" y="2295525"/>
            <a:ext cx="9353550" cy="8763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875" b="0" i="0">
                <a:solidFill>
                  <a:srgbClr val="182033"/>
                </a:solidFill>
                <a:latin typeface="Arial"/>
                <a:ea typeface="Arial"/>
                <a:cs typeface="Arial"/>
              </a:defRPr>
            </a:pPr>
            <a:r>
              <a:rPr sz="1875" b="0" i="0">
                <a:solidFill>
                  <a:srgbClr val="182033"/>
                </a:solidFill>
                <a:latin typeface="Arial"/>
                <a:ea typeface="Arial"/>
                <a:cs typeface="Arial"/>
              </a:rPr>
              <a:t>Aumento delle complicanze correlate all’alcol e della malattia epatica</a:t>
            </a:r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78AA9C88-03C4-4452-BE6E-CE7FAE88B025}"/>
              </a:ext>
            </a:extLst>
          </p:cNvPr>
          <p:cNvSpPr>
            <a:spLocks noGrp="1"/>
          </p:cNvSpPr>
          <p:nvPr/>
        </p:nvSpPr>
        <p:spPr>
          <a:xfrm>
            <a:off x="1047750" y="3324225"/>
            <a:ext cx="95250" cy="95250"/>
          </a:xfrm>
          <a:prstGeom prst="rect">
            <a:avLst/>
          </a:prstGeom>
          <a:solidFill>
            <a:srgbClr val="2E63A8"/>
          </a:solidFill>
          <a:ln w="0"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AF1962DD-AFC2-4A0C-A47E-14DCDA0176A0}"/>
              </a:ext>
            </a:extLst>
          </p:cNvPr>
          <p:cNvSpPr>
            <a:spLocks noGrp="1"/>
          </p:cNvSpPr>
          <p:nvPr/>
        </p:nvSpPr>
        <p:spPr>
          <a:xfrm>
            <a:off x="1314450" y="3209925"/>
            <a:ext cx="9353550" cy="8763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875" b="0" i="0">
                <a:solidFill>
                  <a:srgbClr val="182033"/>
                </a:solidFill>
                <a:latin typeface="Arial"/>
                <a:ea typeface="Arial"/>
                <a:cs typeface="Arial"/>
              </a:defRPr>
            </a:pPr>
            <a:r>
              <a:rPr sz="1875" b="0" i="0">
                <a:solidFill>
                  <a:srgbClr val="182033"/>
                </a:solidFill>
                <a:latin typeface="Arial"/>
                <a:ea typeface="Arial"/>
                <a:cs typeface="Arial"/>
              </a:rPr>
              <a:t>Il rischio emerge spesso dopo alcuni anni, quando il follow-up si dirada</a:t>
            </a: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D92C4987-C7D2-45A6-9758-0AB583B6DAD4}"/>
              </a:ext>
            </a:extLst>
          </p:cNvPr>
          <p:cNvSpPr>
            <a:spLocks noGrp="1"/>
          </p:cNvSpPr>
          <p:nvPr/>
        </p:nvSpPr>
        <p:spPr>
          <a:xfrm>
            <a:off x="1047750" y="4238625"/>
            <a:ext cx="95250" cy="95250"/>
          </a:xfrm>
          <a:prstGeom prst="rect">
            <a:avLst/>
          </a:prstGeom>
          <a:solidFill>
            <a:srgbClr val="2E63A8"/>
          </a:solidFill>
          <a:ln w="0"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14AF72EF-3A99-4995-BC3E-6385D51A2649}"/>
              </a:ext>
            </a:extLst>
          </p:cNvPr>
          <p:cNvSpPr>
            <a:spLocks noGrp="1"/>
          </p:cNvSpPr>
          <p:nvPr/>
        </p:nvSpPr>
        <p:spPr>
          <a:xfrm>
            <a:off x="1314450" y="4124325"/>
            <a:ext cx="9353550" cy="8763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875" b="0" i="0">
                <a:solidFill>
                  <a:srgbClr val="182033"/>
                </a:solidFill>
                <a:latin typeface="Arial"/>
                <a:ea typeface="Arial"/>
                <a:cs typeface="Arial"/>
              </a:defRPr>
            </a:pPr>
            <a:r>
              <a:rPr sz="1875" b="0" i="0">
                <a:solidFill>
                  <a:srgbClr val="182033"/>
                </a:solidFill>
                <a:latin typeface="Arial"/>
                <a:ea typeface="Arial"/>
                <a:cs typeface="Arial"/>
              </a:rPr>
              <a:t>Screening ripetuto: il consumo preoperatorio non predice tutta la traiettoria</a:t>
            </a:r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CADC7BF2-36C3-4621-9912-B1FB0444A494}"/>
              </a:ext>
            </a:extLst>
          </p:cNvPr>
          <p:cNvSpPr>
            <a:spLocks noGrp="1"/>
          </p:cNvSpPr>
          <p:nvPr/>
        </p:nvSpPr>
        <p:spPr>
          <a:xfrm>
            <a:off x="685800" y="6429375"/>
            <a:ext cx="10820400" cy="9525"/>
          </a:xfrm>
          <a:prstGeom prst="rect">
            <a:avLst/>
          </a:prstGeom>
          <a:solidFill>
            <a:srgbClr val="D8DFE9"/>
          </a:solidFill>
          <a:ln w="0"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D25FF722-1C89-4FED-B9B9-D198749BE088}"/>
              </a:ext>
            </a:extLst>
          </p:cNvPr>
          <p:cNvSpPr>
            <a:spLocks noGrp="1"/>
          </p:cNvSpPr>
          <p:nvPr/>
        </p:nvSpPr>
        <p:spPr>
          <a:xfrm>
            <a:off x="685800" y="6486525"/>
            <a:ext cx="9715500" cy="190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6288" lnSpcReduction="10000"/>
          </a:bodyPr>
          <a:lstStyle/>
          <a:p>
            <a:pPr algn="l">
              <a:defRPr sz="825" b="0" i="0">
                <a:solidFill>
                  <a:srgbClr val="657087"/>
                </a:solidFill>
                <a:latin typeface="Arial"/>
                <a:ea typeface="Arial"/>
                <a:cs typeface="Arial"/>
              </a:defRPr>
            </a:pPr>
            <a:r>
              <a:rPr sz="825" b="0" i="0">
                <a:solidFill>
                  <a:srgbClr val="657087"/>
                </a:solidFill>
                <a:latin typeface="Arial"/>
                <a:ea typeface="Arial"/>
                <a:cs typeface="Arial"/>
              </a:rPr>
              <a:t>Papadia FS et al. Eur J Clin Invest. 2026; Kim HP et al. J Clin Gastroenterol. 2022;56:181–185</a:t>
            </a:r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2CD60696-609C-4007-B761-37F1CBE9EB2F}"/>
              </a:ext>
            </a:extLst>
          </p:cNvPr>
          <p:cNvSpPr>
            <a:spLocks noGrp="1"/>
          </p:cNvSpPr>
          <p:nvPr/>
        </p:nvSpPr>
        <p:spPr>
          <a:xfrm>
            <a:off x="10953750" y="6486525"/>
            <a:ext cx="552450" cy="190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6288" lnSpcReduction="10000"/>
          </a:bodyPr>
          <a:lstStyle/>
          <a:p>
            <a:pPr algn="r">
              <a:defRPr sz="825" b="0" i="0">
                <a:solidFill>
                  <a:srgbClr val="657087"/>
                </a:solidFill>
                <a:latin typeface="Arial"/>
                <a:ea typeface="Arial"/>
                <a:cs typeface="Arial"/>
              </a:defRPr>
            </a:pPr>
            <a:r>
              <a:rPr sz="825" b="0" i="0">
                <a:solidFill>
                  <a:srgbClr val="657087"/>
                </a:solidFill>
                <a:latin typeface="Arial"/>
                <a:ea typeface="Arial"/>
                <a:cs typeface="Arial"/>
              </a:rPr>
              <a:t>22</a:t>
            </a:r>
          </a:p>
        </p:txBody>
      </p:sp>
    </p:spTree>
    <p:extLst>
      <p:ext uri="{BB962C8B-B14F-4D97-AF65-F5344CB8AC3E}">
        <p14:creationId xmlns:p14="http://schemas.microsoft.com/office/powerpoint/2010/main" val="129632579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ttangolo 14">
            <a:extLst>
              <a:ext uri="{FF2B5EF4-FFF2-40B4-BE49-F238E27FC236}">
                <a16:creationId xmlns:a16="http://schemas.microsoft.com/office/drawing/2014/main" id="{00BAA483-E919-4D01-938D-47171AAB5D8C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17213F"/>
          </a:solidFill>
          <a:ln w="0"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7F9E16A4-DB80-4DE6-A61C-9055A1BF6477}"/>
              </a:ext>
            </a:extLst>
          </p:cNvPr>
          <p:cNvSpPr>
            <a:spLocks noGrp="1"/>
          </p:cNvSpPr>
          <p:nvPr/>
        </p:nvSpPr>
        <p:spPr>
          <a:xfrm>
            <a:off x="685800" y="323850"/>
            <a:ext cx="9906000" cy="2095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6987" lnSpcReduction="10000"/>
          </a:bodyPr>
          <a:lstStyle/>
          <a:p>
            <a:pPr algn="l">
              <a:defRPr sz="975" b="1" i="0">
                <a:solidFill>
                  <a:srgbClr val="2E63A8"/>
                </a:solidFill>
                <a:latin typeface="Arial"/>
                <a:ea typeface="Arial"/>
                <a:cs typeface="Arial"/>
              </a:defRPr>
            </a:pPr>
            <a:r>
              <a:rPr sz="975" b="1" i="0">
                <a:solidFill>
                  <a:srgbClr val="2E63A8"/>
                </a:solidFill>
                <a:latin typeface="Arial"/>
                <a:ea typeface="Arial"/>
                <a:cs typeface="Arial"/>
              </a:rPr>
              <a:t>UN EVENTO SENTINELLA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75E25617-B912-4309-A548-3A901FDC6191}"/>
              </a:ext>
            </a:extLst>
          </p:cNvPr>
          <p:cNvSpPr>
            <a:spLocks noGrp="1"/>
          </p:cNvSpPr>
          <p:nvPr/>
        </p:nvSpPr>
        <p:spPr>
          <a:xfrm>
            <a:off x="685800" y="552450"/>
            <a:ext cx="10668000" cy="609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2550" b="1" i="0">
                <a:solidFill>
                  <a:srgbClr val="17213F"/>
                </a:solidFill>
                <a:latin typeface="Arial"/>
                <a:ea typeface="Arial"/>
                <a:cs typeface="Arial"/>
              </a:defRPr>
            </a:pPr>
            <a:r>
              <a:rPr sz="2550" b="1" i="0">
                <a:solidFill>
                  <a:srgbClr val="17213F"/>
                </a:solidFill>
                <a:latin typeface="Arial"/>
                <a:ea typeface="Arial"/>
                <a:cs typeface="Arial"/>
              </a:rPr>
              <a:t>Anche una sleeve può avere un esito “dark”</a:t>
            </a:r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8968E4C2-B692-4384-AD69-1C99ED1E1EFB}"/>
              </a:ext>
            </a:extLst>
          </p:cNvPr>
          <p:cNvSpPr>
            <a:spLocks noGrp="1"/>
          </p:cNvSpPr>
          <p:nvPr/>
        </p:nvSpPr>
        <p:spPr>
          <a:xfrm>
            <a:off x="857250" y="1381125"/>
            <a:ext cx="2857500" cy="571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2850" b="1" i="0">
                <a:solidFill>
                  <a:srgbClr val="2E63A8"/>
                </a:solidFill>
                <a:latin typeface="Arial"/>
                <a:ea typeface="Arial"/>
                <a:cs typeface="Arial"/>
              </a:defRPr>
            </a:pPr>
            <a:r>
              <a:rPr sz="2850" b="1" i="0">
                <a:solidFill>
                  <a:srgbClr val="2E63A8"/>
                </a:solidFill>
                <a:latin typeface="Arial"/>
                <a:ea typeface="Arial"/>
                <a:cs typeface="Arial"/>
              </a:rPr>
              <a:t>46 anni</a:t>
            </a:r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B3180A9F-0FCA-4260-9349-3CAE91CFEA00}"/>
              </a:ext>
            </a:extLst>
          </p:cNvPr>
          <p:cNvSpPr>
            <a:spLocks noGrp="1"/>
          </p:cNvSpPr>
          <p:nvPr/>
        </p:nvSpPr>
        <p:spPr>
          <a:xfrm>
            <a:off x="857250" y="1933575"/>
            <a:ext cx="2857500" cy="6858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350" b="0" i="0">
                <a:solidFill>
                  <a:srgbClr val="182033"/>
                </a:solidFill>
                <a:latin typeface="Arial"/>
                <a:ea typeface="Arial"/>
                <a:cs typeface="Arial"/>
              </a:defRPr>
            </a:pPr>
            <a:r>
              <a:rPr sz="1350" b="0" i="0">
                <a:solidFill>
                  <a:srgbClr val="182033"/>
                </a:solidFill>
                <a:latin typeface="Arial"/>
                <a:ea typeface="Arial"/>
                <a:cs typeface="Arial"/>
              </a:rPr>
              <a:t>donna senza epatopatia nota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A80EA87A-54B2-4EF9-A720-3A65DD7BD4AF}"/>
              </a:ext>
            </a:extLst>
          </p:cNvPr>
          <p:cNvSpPr>
            <a:spLocks noGrp="1"/>
          </p:cNvSpPr>
          <p:nvPr/>
        </p:nvSpPr>
        <p:spPr>
          <a:xfrm>
            <a:off x="4286250" y="1381125"/>
            <a:ext cx="3143250" cy="571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2850" b="1" i="0">
                <a:solidFill>
                  <a:srgbClr val="C43C32"/>
                </a:solidFill>
                <a:latin typeface="Arial"/>
                <a:ea typeface="Arial"/>
                <a:cs typeface="Arial"/>
              </a:defRPr>
            </a:pPr>
            <a:r>
              <a:rPr sz="2850" b="1" i="0">
                <a:solidFill>
                  <a:srgbClr val="C43C32"/>
                </a:solidFill>
                <a:latin typeface="Arial"/>
                <a:ea typeface="Arial"/>
                <a:cs typeface="Arial"/>
              </a:rPr>
              <a:t>4 mesi</a:t>
            </a:r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8A12A467-C043-4422-BFD9-E5BF9C80D5A0}"/>
              </a:ext>
            </a:extLst>
          </p:cNvPr>
          <p:cNvSpPr>
            <a:spLocks noGrp="1"/>
          </p:cNvSpPr>
          <p:nvPr/>
        </p:nvSpPr>
        <p:spPr>
          <a:xfrm>
            <a:off x="4286250" y="1933575"/>
            <a:ext cx="3143250" cy="6858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350" b="0" i="0">
                <a:solidFill>
                  <a:srgbClr val="182033"/>
                </a:solidFill>
                <a:latin typeface="Arial"/>
                <a:ea typeface="Arial"/>
                <a:cs typeface="Arial"/>
              </a:defRPr>
            </a:pPr>
            <a:r>
              <a:rPr sz="1350" b="0" i="0">
                <a:solidFill>
                  <a:srgbClr val="182033"/>
                </a:solidFill>
                <a:latin typeface="Arial"/>
                <a:ea typeface="Arial"/>
                <a:cs typeface="Arial"/>
              </a:rPr>
              <a:t>ittero, encefalopatia e insufficienza multiorgano</a:t>
            </a:r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D017882F-B73C-4E0B-A52C-A13417E04D19}"/>
              </a:ext>
            </a:extLst>
          </p:cNvPr>
          <p:cNvSpPr>
            <a:spLocks noGrp="1"/>
          </p:cNvSpPr>
          <p:nvPr/>
        </p:nvSpPr>
        <p:spPr>
          <a:xfrm>
            <a:off x="8096250" y="1381125"/>
            <a:ext cx="2857500" cy="571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2850" b="1" i="0">
                <a:solidFill>
                  <a:srgbClr val="C43C32"/>
                </a:solidFill>
                <a:latin typeface="Arial"/>
                <a:ea typeface="Arial"/>
                <a:cs typeface="Arial"/>
              </a:defRPr>
            </a:pPr>
            <a:r>
              <a:rPr sz="2850" b="1" i="0">
                <a:solidFill>
                  <a:srgbClr val="C43C32"/>
                </a:solidFill>
                <a:latin typeface="Arial"/>
                <a:ea typeface="Arial"/>
                <a:cs typeface="Arial"/>
              </a:rPr>
              <a:t>trapianto</a:t>
            </a:r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9796BE51-FE9E-4BB3-A230-296B3EC01EAD}"/>
              </a:ext>
            </a:extLst>
          </p:cNvPr>
          <p:cNvSpPr>
            <a:spLocks noGrp="1"/>
          </p:cNvSpPr>
          <p:nvPr/>
        </p:nvSpPr>
        <p:spPr>
          <a:xfrm>
            <a:off x="8096250" y="1933575"/>
            <a:ext cx="2857500" cy="6858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350" b="0" i="0">
                <a:solidFill>
                  <a:srgbClr val="182033"/>
                </a:solidFill>
                <a:latin typeface="Arial"/>
                <a:ea typeface="Arial"/>
                <a:cs typeface="Arial"/>
              </a:defRPr>
            </a:pPr>
            <a:r>
              <a:rPr sz="1350" b="0" i="0">
                <a:solidFill>
                  <a:srgbClr val="182033"/>
                </a:solidFill>
                <a:latin typeface="Arial"/>
                <a:ea typeface="Arial"/>
                <a:cs typeface="Arial"/>
              </a:rPr>
              <a:t>epatico in super-urgenza</a:t>
            </a: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A5A97A01-6071-4692-83E4-204CF1176DC4}"/>
              </a:ext>
            </a:extLst>
          </p:cNvPr>
          <p:cNvSpPr>
            <a:spLocks noGrp="1"/>
          </p:cNvSpPr>
          <p:nvPr/>
        </p:nvSpPr>
        <p:spPr>
          <a:xfrm>
            <a:off x="952500" y="3429000"/>
            <a:ext cx="10287000" cy="1428750"/>
          </a:xfrm>
          <a:prstGeom prst="rect">
            <a:avLst/>
          </a:prstGeom>
          <a:solidFill>
            <a:srgbClr val="EEF3F9"/>
          </a:solidFill>
          <a:ln w="0"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10715F28-4C6A-4AC6-9103-9D52F1EFD288}"/>
              </a:ext>
            </a:extLst>
          </p:cNvPr>
          <p:cNvSpPr>
            <a:spLocks noGrp="1"/>
          </p:cNvSpPr>
          <p:nvPr/>
        </p:nvSpPr>
        <p:spPr>
          <a:xfrm>
            <a:off x="1333500" y="3714750"/>
            <a:ext cx="9525000" cy="952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875" b="1" i="0">
                <a:solidFill>
                  <a:srgbClr val="17213F"/>
                </a:solidFill>
                <a:latin typeface="Arial"/>
                <a:ea typeface="Arial"/>
                <a:cs typeface="Arial"/>
              </a:defRPr>
            </a:pPr>
            <a:r>
              <a:rPr sz="1875" b="1" i="0">
                <a:solidFill>
                  <a:srgbClr val="17213F"/>
                </a:solidFill>
                <a:latin typeface="Arial"/>
                <a:ea typeface="Arial"/>
                <a:cs typeface="Arial"/>
              </a:rPr>
              <a:t>Caso eccezionale: non prova un rischio di classe della sleeve. Ricorda però che rapido calo ponderale, vulnerabilità individuale e risposte biologiche estreme possono superare le nostre categorie.</a:t>
            </a:r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51F06D98-791F-47DC-8B1A-6A5A885EC3A6}"/>
              </a:ext>
            </a:extLst>
          </p:cNvPr>
          <p:cNvSpPr>
            <a:spLocks noGrp="1"/>
          </p:cNvSpPr>
          <p:nvPr/>
        </p:nvSpPr>
        <p:spPr>
          <a:xfrm>
            <a:off x="685800" y="6429375"/>
            <a:ext cx="10820400" cy="9525"/>
          </a:xfrm>
          <a:prstGeom prst="rect">
            <a:avLst/>
          </a:prstGeom>
          <a:solidFill>
            <a:srgbClr val="D8DFE9"/>
          </a:solidFill>
          <a:ln w="0"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DECB5D63-599D-4E15-94C1-2088B235F3E4}"/>
              </a:ext>
            </a:extLst>
          </p:cNvPr>
          <p:cNvSpPr>
            <a:spLocks noGrp="1"/>
          </p:cNvSpPr>
          <p:nvPr/>
        </p:nvSpPr>
        <p:spPr>
          <a:xfrm>
            <a:off x="685800" y="6486525"/>
            <a:ext cx="9715500" cy="190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6288" lnSpcReduction="10000"/>
          </a:bodyPr>
          <a:lstStyle/>
          <a:p>
            <a:pPr algn="l">
              <a:defRPr sz="825" b="0" i="0">
                <a:solidFill>
                  <a:srgbClr val="657087"/>
                </a:solidFill>
                <a:latin typeface="Arial"/>
                <a:ea typeface="Arial"/>
                <a:cs typeface="Arial"/>
              </a:defRPr>
            </a:pPr>
            <a:r>
              <a:rPr sz="825" b="0" i="0">
                <a:solidFill>
                  <a:srgbClr val="657087"/>
                </a:solidFill>
                <a:latin typeface="Arial"/>
                <a:ea typeface="Arial"/>
                <a:cs typeface="Arial"/>
              </a:rPr>
              <a:t>Papadia et al. Surg Case Rep Adv Tech. 2026;8:100201</a:t>
            </a:r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86F79C3D-485B-4F98-8970-A6C92F3826EB}"/>
              </a:ext>
            </a:extLst>
          </p:cNvPr>
          <p:cNvSpPr>
            <a:spLocks noGrp="1"/>
          </p:cNvSpPr>
          <p:nvPr/>
        </p:nvSpPr>
        <p:spPr>
          <a:xfrm>
            <a:off x="10953750" y="6486525"/>
            <a:ext cx="552450" cy="190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6288" lnSpcReduction="10000"/>
          </a:bodyPr>
          <a:lstStyle/>
          <a:p>
            <a:pPr algn="r">
              <a:defRPr sz="825" b="0" i="0">
                <a:solidFill>
                  <a:srgbClr val="657087"/>
                </a:solidFill>
                <a:latin typeface="Arial"/>
                <a:ea typeface="Arial"/>
                <a:cs typeface="Arial"/>
              </a:defRPr>
            </a:pPr>
            <a:r>
              <a:rPr sz="825" b="0" i="0">
                <a:solidFill>
                  <a:srgbClr val="657087"/>
                </a:solidFill>
                <a:latin typeface="Arial"/>
                <a:ea typeface="Arial"/>
                <a:cs typeface="Arial"/>
              </a:rPr>
              <a:t>39</a:t>
            </a:r>
          </a:p>
        </p:txBody>
      </p:sp>
    </p:spTree>
    <p:extLst>
      <p:ext uri="{BB962C8B-B14F-4D97-AF65-F5344CB8AC3E}">
        <p14:creationId xmlns:p14="http://schemas.microsoft.com/office/powerpoint/2010/main" val="158808815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ttangolo 14">
            <a:extLst>
              <a:ext uri="{FF2B5EF4-FFF2-40B4-BE49-F238E27FC236}">
                <a16:creationId xmlns:a16="http://schemas.microsoft.com/office/drawing/2014/main" id="{A39B1103-86A5-4A12-8B1F-16DB69587422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17213F"/>
          </a:solidFill>
          <a:ln w="0"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9418109D-78E9-4D2C-AE6D-DFF9DC328556}"/>
              </a:ext>
            </a:extLst>
          </p:cNvPr>
          <p:cNvSpPr>
            <a:spLocks noGrp="1"/>
          </p:cNvSpPr>
          <p:nvPr/>
        </p:nvSpPr>
        <p:spPr>
          <a:xfrm>
            <a:off x="685800" y="323850"/>
            <a:ext cx="9906000" cy="2095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6987" lnSpcReduction="10000"/>
          </a:bodyPr>
          <a:lstStyle/>
          <a:p>
            <a:pPr algn="l">
              <a:defRPr sz="975" b="1" i="0">
                <a:solidFill>
                  <a:srgbClr val="2E63A8"/>
                </a:solidFill>
                <a:latin typeface="Arial"/>
                <a:ea typeface="Arial"/>
                <a:cs typeface="Arial"/>
              </a:defRPr>
            </a:pPr>
            <a:r>
              <a:rPr sz="975" b="1" i="0">
                <a:solidFill>
                  <a:srgbClr val="2E63A8"/>
                </a:solidFill>
                <a:latin typeface="Arial"/>
                <a:ea typeface="Arial"/>
                <a:cs typeface="Arial"/>
              </a:rPr>
              <a:t>INTESTINO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716D5B17-77E9-4327-BF4D-A3711FFA41EA}"/>
              </a:ext>
            </a:extLst>
          </p:cNvPr>
          <p:cNvSpPr>
            <a:spLocks noGrp="1"/>
          </p:cNvSpPr>
          <p:nvPr/>
        </p:nvSpPr>
        <p:spPr>
          <a:xfrm>
            <a:off x="685800" y="552450"/>
            <a:ext cx="10668000" cy="609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2550" b="1" i="0">
                <a:solidFill>
                  <a:srgbClr val="17213F"/>
                </a:solidFill>
                <a:latin typeface="Arial"/>
                <a:ea typeface="Arial"/>
                <a:cs typeface="Arial"/>
              </a:defRPr>
            </a:pPr>
            <a:r>
              <a:rPr sz="2550" b="1" i="0">
                <a:solidFill>
                  <a:srgbClr val="17213F"/>
                </a:solidFill>
                <a:latin typeface="Arial"/>
                <a:ea typeface="Arial"/>
                <a:cs typeface="Arial"/>
              </a:rPr>
              <a:t>IBD de novo: il segnale riguarda soprattutto il Crohn</a:t>
            </a:r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DEDA389C-8F6F-4A08-BE81-7EF9624A5C64}"/>
              </a:ext>
            </a:extLst>
          </p:cNvPr>
          <p:cNvSpPr>
            <a:spLocks noGrp="1"/>
          </p:cNvSpPr>
          <p:nvPr/>
        </p:nvSpPr>
        <p:spPr>
          <a:xfrm>
            <a:off x="857250" y="1381125"/>
            <a:ext cx="2952750" cy="571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2850" b="1" i="0">
                <a:solidFill>
                  <a:srgbClr val="2E63A8"/>
                </a:solidFill>
                <a:latin typeface="Arial"/>
                <a:ea typeface="Arial"/>
                <a:cs typeface="Arial"/>
              </a:defRPr>
            </a:pPr>
            <a:r>
              <a:rPr sz="2850" b="1" i="0">
                <a:solidFill>
                  <a:srgbClr val="2E63A8"/>
                </a:solidFill>
                <a:latin typeface="Arial"/>
                <a:ea typeface="Arial"/>
                <a:cs typeface="Arial"/>
              </a:rPr>
              <a:t>3,9 milioni</a:t>
            </a:r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A6294509-5379-42A0-8EB1-6EC3FE525EE0}"/>
              </a:ext>
            </a:extLst>
          </p:cNvPr>
          <p:cNvSpPr>
            <a:spLocks noGrp="1"/>
          </p:cNvSpPr>
          <p:nvPr/>
        </p:nvSpPr>
        <p:spPr>
          <a:xfrm>
            <a:off x="857250" y="1933575"/>
            <a:ext cx="2952750" cy="6858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350" b="0" i="0">
                <a:solidFill>
                  <a:srgbClr val="182033"/>
                </a:solidFill>
                <a:latin typeface="Arial"/>
                <a:ea typeface="Arial"/>
                <a:cs typeface="Arial"/>
              </a:defRPr>
            </a:pPr>
            <a:r>
              <a:rPr sz="1350" b="0" i="0">
                <a:solidFill>
                  <a:srgbClr val="182033"/>
                </a:solidFill>
                <a:latin typeface="Arial"/>
                <a:ea typeface="Arial"/>
                <a:cs typeface="Arial"/>
              </a:rPr>
              <a:t>coorte nazionale danese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C3BF5C6E-75AD-4765-9210-9C1775DA58FA}"/>
              </a:ext>
            </a:extLst>
          </p:cNvPr>
          <p:cNvSpPr>
            <a:spLocks noGrp="1"/>
          </p:cNvSpPr>
          <p:nvPr/>
        </p:nvSpPr>
        <p:spPr>
          <a:xfrm>
            <a:off x="4429125" y="1381125"/>
            <a:ext cx="2952750" cy="571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2850" b="1" i="0">
                <a:solidFill>
                  <a:srgbClr val="C43C32"/>
                </a:solidFill>
                <a:latin typeface="Arial"/>
                <a:ea typeface="Arial"/>
                <a:cs typeface="Arial"/>
              </a:defRPr>
            </a:pPr>
            <a:r>
              <a:rPr sz="2850" b="1" i="0">
                <a:solidFill>
                  <a:srgbClr val="C43C32"/>
                </a:solidFill>
                <a:latin typeface="Arial"/>
                <a:ea typeface="Arial"/>
                <a:cs typeface="Arial"/>
              </a:rPr>
              <a:t>HR 1,85</a:t>
            </a:r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EC714F2C-1B7D-476E-BCAD-2932E1A2C6CE}"/>
              </a:ext>
            </a:extLst>
          </p:cNvPr>
          <p:cNvSpPr>
            <a:spLocks noGrp="1"/>
          </p:cNvSpPr>
          <p:nvPr/>
        </p:nvSpPr>
        <p:spPr>
          <a:xfrm>
            <a:off x="4429125" y="1933575"/>
            <a:ext cx="2952750" cy="6858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350" b="0" i="0">
                <a:solidFill>
                  <a:srgbClr val="182033"/>
                </a:solidFill>
                <a:latin typeface="Arial"/>
                <a:ea typeface="Arial"/>
                <a:cs typeface="Arial"/>
              </a:defRPr>
            </a:pPr>
            <a:r>
              <a:rPr sz="1350" b="0" i="0">
                <a:solidFill>
                  <a:srgbClr val="182033"/>
                </a:solidFill>
                <a:latin typeface="Arial"/>
                <a:ea typeface="Arial"/>
                <a:cs typeface="Arial"/>
              </a:rPr>
              <a:t>Crohn dopo chirurgia bariatrica</a:t>
            </a:r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8F4D6EC3-6ED5-4BE2-842E-37C7616B98FC}"/>
              </a:ext>
            </a:extLst>
          </p:cNvPr>
          <p:cNvSpPr>
            <a:spLocks noGrp="1"/>
          </p:cNvSpPr>
          <p:nvPr/>
        </p:nvSpPr>
        <p:spPr>
          <a:xfrm>
            <a:off x="8096250" y="1381125"/>
            <a:ext cx="3143250" cy="571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2850" b="1" i="0">
                <a:solidFill>
                  <a:srgbClr val="397D78"/>
                </a:solidFill>
                <a:latin typeface="Arial"/>
                <a:ea typeface="Arial"/>
                <a:cs typeface="Arial"/>
              </a:defRPr>
            </a:pPr>
            <a:r>
              <a:rPr sz="2850" b="1" i="0">
                <a:solidFill>
                  <a:srgbClr val="397D78"/>
                </a:solidFill>
                <a:latin typeface="Arial"/>
                <a:ea typeface="Arial"/>
                <a:cs typeface="Arial"/>
              </a:rPr>
              <a:t>HR 0,81</a:t>
            </a:r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7057B09A-F6F7-453C-91E3-926EBCB865E6}"/>
              </a:ext>
            </a:extLst>
          </p:cNvPr>
          <p:cNvSpPr>
            <a:spLocks noGrp="1"/>
          </p:cNvSpPr>
          <p:nvPr/>
        </p:nvSpPr>
        <p:spPr>
          <a:xfrm>
            <a:off x="8096250" y="1933575"/>
            <a:ext cx="3143250" cy="6858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350" b="0" i="0">
                <a:solidFill>
                  <a:srgbClr val="182033"/>
                </a:solidFill>
                <a:latin typeface="Arial"/>
                <a:ea typeface="Arial"/>
                <a:cs typeface="Arial"/>
              </a:defRPr>
            </a:pPr>
            <a:r>
              <a:rPr sz="1350" b="0" i="0">
                <a:solidFill>
                  <a:srgbClr val="182033"/>
                </a:solidFill>
                <a:latin typeface="Arial"/>
                <a:ea typeface="Arial"/>
                <a:cs typeface="Arial"/>
              </a:rPr>
              <a:t>colite ulcerosa: nessun aumento significativo</a:t>
            </a: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3FD4E260-E379-49FD-B781-F5A55F86381D}"/>
              </a:ext>
            </a:extLst>
          </p:cNvPr>
          <p:cNvSpPr>
            <a:spLocks noGrp="1"/>
          </p:cNvSpPr>
          <p:nvPr/>
        </p:nvSpPr>
        <p:spPr>
          <a:xfrm>
            <a:off x="952500" y="3476625"/>
            <a:ext cx="10287000" cy="1381125"/>
          </a:xfrm>
          <a:prstGeom prst="rect">
            <a:avLst/>
          </a:prstGeom>
          <a:solidFill>
            <a:srgbClr val="EEF3F9"/>
          </a:solidFill>
          <a:ln w="0"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032CC8F0-4EEC-4705-939F-E6FDC091EE37}"/>
              </a:ext>
            </a:extLst>
          </p:cNvPr>
          <p:cNvSpPr>
            <a:spLocks noGrp="1"/>
          </p:cNvSpPr>
          <p:nvPr/>
        </p:nvSpPr>
        <p:spPr>
          <a:xfrm>
            <a:off x="1381125" y="3810000"/>
            <a:ext cx="9429750" cy="7620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950" b="1" i="0">
                <a:solidFill>
                  <a:srgbClr val="17213F"/>
                </a:solidFill>
                <a:latin typeface="Arial"/>
                <a:ea typeface="Arial"/>
                <a:cs typeface="Arial"/>
              </a:defRPr>
            </a:pPr>
            <a:r>
              <a:rPr sz="1950" b="1" i="0">
                <a:solidFill>
                  <a:srgbClr val="17213F"/>
                </a:solidFill>
                <a:latin typeface="Arial"/>
                <a:ea typeface="Arial"/>
                <a:cs typeface="Arial"/>
              </a:rPr>
              <a:t>L’associazione persiste limitando l’analisi ai soggetti con obesità, ma il meccanismo resta incerto e i dati non dimostrano causalità.</a:t>
            </a:r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EBE6D5F8-1361-40B6-A388-5121E8111EF2}"/>
              </a:ext>
            </a:extLst>
          </p:cNvPr>
          <p:cNvSpPr>
            <a:spLocks noGrp="1"/>
          </p:cNvSpPr>
          <p:nvPr/>
        </p:nvSpPr>
        <p:spPr>
          <a:xfrm>
            <a:off x="685800" y="6429375"/>
            <a:ext cx="10820400" cy="9525"/>
          </a:xfrm>
          <a:prstGeom prst="rect">
            <a:avLst/>
          </a:prstGeom>
          <a:solidFill>
            <a:srgbClr val="D8DFE9"/>
          </a:solidFill>
          <a:ln w="0"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0D753BBB-3D32-4043-9CF6-31CC807C13B9}"/>
              </a:ext>
            </a:extLst>
          </p:cNvPr>
          <p:cNvSpPr>
            <a:spLocks noGrp="1"/>
          </p:cNvSpPr>
          <p:nvPr/>
        </p:nvSpPr>
        <p:spPr>
          <a:xfrm>
            <a:off x="685800" y="6486525"/>
            <a:ext cx="9715500" cy="190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6288" lnSpcReduction="10000"/>
          </a:bodyPr>
          <a:lstStyle/>
          <a:p>
            <a:pPr algn="l">
              <a:defRPr sz="825" b="0" i="0">
                <a:solidFill>
                  <a:srgbClr val="657087"/>
                </a:solidFill>
                <a:latin typeface="Arial"/>
                <a:ea typeface="Arial"/>
                <a:cs typeface="Arial"/>
              </a:defRPr>
            </a:pPr>
            <a:r>
              <a:rPr sz="825" b="0" i="0">
                <a:solidFill>
                  <a:srgbClr val="657087"/>
                </a:solidFill>
                <a:latin typeface="Arial"/>
                <a:ea typeface="Arial"/>
                <a:cs typeface="Arial"/>
              </a:rPr>
              <a:t>Allin KH et al. J Crohns Colitis. 2021;15:1474–1480; Papadia FS et al. Eur J Clin Invest. 2026</a:t>
            </a:r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48517B36-3981-4EF4-9ECE-2C315B59808B}"/>
              </a:ext>
            </a:extLst>
          </p:cNvPr>
          <p:cNvSpPr>
            <a:spLocks noGrp="1"/>
          </p:cNvSpPr>
          <p:nvPr/>
        </p:nvSpPr>
        <p:spPr>
          <a:xfrm>
            <a:off x="10953750" y="6486525"/>
            <a:ext cx="552450" cy="190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6288" lnSpcReduction="10000"/>
          </a:bodyPr>
          <a:lstStyle/>
          <a:p>
            <a:pPr algn="r">
              <a:defRPr sz="825" b="0" i="0">
                <a:solidFill>
                  <a:srgbClr val="657087"/>
                </a:solidFill>
                <a:latin typeface="Arial"/>
                <a:ea typeface="Arial"/>
                <a:cs typeface="Arial"/>
              </a:defRPr>
            </a:pPr>
            <a:r>
              <a:rPr sz="825" b="0" i="0">
                <a:solidFill>
                  <a:srgbClr val="657087"/>
                </a:solidFill>
                <a:latin typeface="Arial"/>
                <a:ea typeface="Arial"/>
                <a:cs typeface="Arial"/>
              </a:rPr>
              <a:t>20</a:t>
            </a:r>
          </a:p>
        </p:txBody>
      </p:sp>
    </p:spTree>
    <p:extLst>
      <p:ext uri="{BB962C8B-B14F-4D97-AF65-F5344CB8AC3E}">
        <p14:creationId xmlns:p14="http://schemas.microsoft.com/office/powerpoint/2010/main" val="156711240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ttangolo 13">
            <a:extLst>
              <a:ext uri="{FF2B5EF4-FFF2-40B4-BE49-F238E27FC236}">
                <a16:creationId xmlns:a16="http://schemas.microsoft.com/office/drawing/2014/main" id="{5B472682-D154-4970-B1F9-F896C7FDAE93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17213F"/>
          </a:solidFill>
          <a:ln w="0"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73AE947C-BE7C-48E0-B89D-2F4AD8EF2F80}"/>
              </a:ext>
            </a:extLst>
          </p:cNvPr>
          <p:cNvSpPr>
            <a:spLocks noGrp="1"/>
          </p:cNvSpPr>
          <p:nvPr/>
        </p:nvSpPr>
        <p:spPr>
          <a:xfrm>
            <a:off x="685800" y="323850"/>
            <a:ext cx="9906000" cy="2095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6987" lnSpcReduction="10000"/>
          </a:bodyPr>
          <a:lstStyle/>
          <a:p>
            <a:pPr algn="l">
              <a:defRPr sz="975" b="1" i="0">
                <a:solidFill>
                  <a:srgbClr val="2E63A8"/>
                </a:solidFill>
                <a:latin typeface="Arial"/>
                <a:ea typeface="Arial"/>
                <a:cs typeface="Arial"/>
              </a:defRPr>
            </a:pPr>
            <a:r>
              <a:rPr sz="975" b="1" i="0">
                <a:solidFill>
                  <a:srgbClr val="2E63A8"/>
                </a:solidFill>
                <a:latin typeface="Arial"/>
                <a:ea typeface="Arial"/>
                <a:cs typeface="Arial"/>
              </a:rPr>
              <a:t>SINTESI DELLE EVIDENZE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50EAC586-2D65-4FFB-A0A2-22CAAE1E1B17}"/>
              </a:ext>
            </a:extLst>
          </p:cNvPr>
          <p:cNvSpPr>
            <a:spLocks noGrp="1"/>
          </p:cNvSpPr>
          <p:nvPr/>
        </p:nvSpPr>
        <p:spPr>
          <a:xfrm>
            <a:off x="685800" y="552450"/>
            <a:ext cx="10668000" cy="609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2550" b="1" i="0">
                <a:solidFill>
                  <a:srgbClr val="17213F"/>
                </a:solidFill>
                <a:latin typeface="Arial"/>
                <a:ea typeface="Arial"/>
                <a:cs typeface="Arial"/>
              </a:defRPr>
            </a:pPr>
            <a:r>
              <a:rPr sz="2550" b="1" i="0">
                <a:solidFill>
                  <a:srgbClr val="17213F"/>
                </a:solidFill>
                <a:latin typeface="Arial"/>
                <a:ea typeface="Arial"/>
                <a:cs typeface="Arial"/>
              </a:rPr>
              <a:t>IBD: coerenza del segnale, eterogeneità dell’effetto</a:t>
            </a:r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01CC93A5-87B0-402F-85C7-6E3066C227FF}"/>
              </a:ext>
            </a:extLst>
          </p:cNvPr>
          <p:cNvSpPr>
            <a:spLocks noGrp="1"/>
          </p:cNvSpPr>
          <p:nvPr/>
        </p:nvSpPr>
        <p:spPr>
          <a:xfrm>
            <a:off x="857250" y="1428750"/>
            <a:ext cx="2952750" cy="571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2850" b="1" i="0">
                <a:solidFill>
                  <a:srgbClr val="2E63A8"/>
                </a:solidFill>
                <a:latin typeface="Arial"/>
                <a:ea typeface="Arial"/>
                <a:cs typeface="Arial"/>
              </a:defRPr>
            </a:pPr>
            <a:r>
              <a:rPr sz="2850" b="1" i="0">
                <a:solidFill>
                  <a:srgbClr val="2E63A8"/>
                </a:solidFill>
                <a:latin typeface="Arial"/>
                <a:ea typeface="Arial"/>
                <a:cs typeface="Arial"/>
              </a:rPr>
              <a:t>HR 1,28</a:t>
            </a:r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8BD152A9-E531-4FE7-BEC9-B4B7957F99F2}"/>
              </a:ext>
            </a:extLst>
          </p:cNvPr>
          <p:cNvSpPr>
            <a:spLocks noGrp="1"/>
          </p:cNvSpPr>
          <p:nvPr/>
        </p:nvSpPr>
        <p:spPr>
          <a:xfrm>
            <a:off x="857250" y="1981200"/>
            <a:ext cx="2952750" cy="6858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350" b="0" i="0">
                <a:solidFill>
                  <a:srgbClr val="182033"/>
                </a:solidFill>
                <a:latin typeface="Arial"/>
                <a:ea typeface="Arial"/>
                <a:cs typeface="Arial"/>
              </a:defRPr>
            </a:pPr>
            <a:r>
              <a:rPr sz="1350" b="0" i="0">
                <a:solidFill>
                  <a:srgbClr val="182033"/>
                </a:solidFill>
                <a:latin typeface="Arial"/>
                <a:ea typeface="Arial"/>
                <a:cs typeface="Arial"/>
              </a:rPr>
              <a:t>IBD complessiva nella meta-analisi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B281F240-56DC-4A6F-B5F4-BCD2EB55049F}"/>
              </a:ext>
            </a:extLst>
          </p:cNvPr>
          <p:cNvSpPr>
            <a:spLocks noGrp="1"/>
          </p:cNvSpPr>
          <p:nvPr/>
        </p:nvSpPr>
        <p:spPr>
          <a:xfrm>
            <a:off x="4476750" y="1428750"/>
            <a:ext cx="2952750" cy="571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2850" b="1" i="0">
                <a:solidFill>
                  <a:srgbClr val="C43C32"/>
                </a:solidFill>
                <a:latin typeface="Arial"/>
                <a:ea typeface="Arial"/>
                <a:cs typeface="Arial"/>
              </a:defRPr>
            </a:pPr>
            <a:r>
              <a:rPr sz="2850" b="1" i="0">
                <a:solidFill>
                  <a:srgbClr val="C43C32"/>
                </a:solidFill>
                <a:latin typeface="Arial"/>
                <a:ea typeface="Arial"/>
                <a:cs typeface="Arial"/>
              </a:rPr>
              <a:t>HR 1,75</a:t>
            </a:r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0DD829CD-3D87-4DA7-A9F3-808CD3A35E8B}"/>
              </a:ext>
            </a:extLst>
          </p:cNvPr>
          <p:cNvSpPr>
            <a:spLocks noGrp="1"/>
          </p:cNvSpPr>
          <p:nvPr/>
        </p:nvSpPr>
        <p:spPr>
          <a:xfrm>
            <a:off x="4476750" y="1981200"/>
            <a:ext cx="2952750" cy="6858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350" b="0" i="0">
                <a:solidFill>
                  <a:srgbClr val="182033"/>
                </a:solidFill>
                <a:latin typeface="Arial"/>
                <a:ea typeface="Arial"/>
                <a:cs typeface="Arial"/>
              </a:defRPr>
            </a:pPr>
            <a:r>
              <a:rPr sz="1350" b="0" i="0">
                <a:solidFill>
                  <a:srgbClr val="182033"/>
                </a:solidFill>
                <a:latin typeface="Arial"/>
                <a:ea typeface="Arial"/>
                <a:cs typeface="Arial"/>
              </a:rPr>
              <a:t>Crohn de novo</a:t>
            </a:r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4FF6802A-F727-4605-8496-650C578063B8}"/>
              </a:ext>
            </a:extLst>
          </p:cNvPr>
          <p:cNvSpPr>
            <a:spLocks noGrp="1"/>
          </p:cNvSpPr>
          <p:nvPr/>
        </p:nvSpPr>
        <p:spPr>
          <a:xfrm>
            <a:off x="8096250" y="1428750"/>
            <a:ext cx="2952750" cy="571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2850" b="1" i="0">
                <a:solidFill>
                  <a:srgbClr val="397D78"/>
                </a:solidFill>
                <a:latin typeface="Arial"/>
                <a:ea typeface="Arial"/>
                <a:cs typeface="Arial"/>
              </a:defRPr>
            </a:pPr>
            <a:r>
              <a:rPr sz="2850" b="1" i="0">
                <a:solidFill>
                  <a:srgbClr val="397D78"/>
                </a:solidFill>
                <a:latin typeface="Arial"/>
                <a:ea typeface="Arial"/>
                <a:cs typeface="Arial"/>
              </a:rPr>
              <a:t>HR 0,93</a:t>
            </a:r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659DD315-1644-47E6-8344-21DC946C7C99}"/>
              </a:ext>
            </a:extLst>
          </p:cNvPr>
          <p:cNvSpPr>
            <a:spLocks noGrp="1"/>
          </p:cNvSpPr>
          <p:nvPr/>
        </p:nvSpPr>
        <p:spPr>
          <a:xfrm>
            <a:off x="8096250" y="1981200"/>
            <a:ext cx="2952750" cy="6858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350" b="0" i="0">
                <a:solidFill>
                  <a:srgbClr val="182033"/>
                </a:solidFill>
                <a:latin typeface="Arial"/>
                <a:ea typeface="Arial"/>
                <a:cs typeface="Arial"/>
              </a:defRPr>
            </a:pPr>
            <a:r>
              <a:rPr sz="1350" b="0" i="0">
                <a:solidFill>
                  <a:srgbClr val="182033"/>
                </a:solidFill>
                <a:latin typeface="Arial"/>
                <a:ea typeface="Arial"/>
                <a:cs typeface="Arial"/>
              </a:rPr>
              <a:t>colite ulcerosa</a:t>
            </a: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A416ADBD-4583-4B57-A9E0-D1699F9E0D6F}"/>
              </a:ext>
            </a:extLst>
          </p:cNvPr>
          <p:cNvSpPr>
            <a:spLocks noGrp="1"/>
          </p:cNvSpPr>
          <p:nvPr/>
        </p:nvSpPr>
        <p:spPr>
          <a:xfrm>
            <a:off x="1238250" y="3714750"/>
            <a:ext cx="9715500" cy="8572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2025" b="1" i="0">
                <a:solidFill>
                  <a:srgbClr val="17213F"/>
                </a:solidFill>
                <a:latin typeface="Arial"/>
                <a:ea typeface="Arial"/>
                <a:cs typeface="Arial"/>
              </a:defRPr>
            </a:pPr>
            <a:r>
              <a:rPr sz="2025" b="1" i="0">
                <a:solidFill>
                  <a:srgbClr val="17213F"/>
                </a:solidFill>
                <a:latin typeface="Arial"/>
                <a:ea typeface="Arial"/>
                <a:cs typeface="Arial"/>
              </a:rPr>
              <a:t>Quattro studi osservazionali, 4,7 milioni di soggetti. Eterogeneità elevata per IBD complessiva; segnale più stabile per Crohn.</a:t>
            </a:r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00413BEA-9BA4-416C-BB62-A5D64D713B1F}"/>
              </a:ext>
            </a:extLst>
          </p:cNvPr>
          <p:cNvSpPr>
            <a:spLocks noGrp="1"/>
          </p:cNvSpPr>
          <p:nvPr/>
        </p:nvSpPr>
        <p:spPr>
          <a:xfrm>
            <a:off x="685800" y="6429375"/>
            <a:ext cx="10820400" cy="9525"/>
          </a:xfrm>
          <a:prstGeom prst="rect">
            <a:avLst/>
          </a:prstGeom>
          <a:solidFill>
            <a:srgbClr val="D8DFE9"/>
          </a:solidFill>
          <a:ln w="0"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8E18EC35-2214-43A4-AE81-1ACA0DFAC99A}"/>
              </a:ext>
            </a:extLst>
          </p:cNvPr>
          <p:cNvSpPr>
            <a:spLocks noGrp="1"/>
          </p:cNvSpPr>
          <p:nvPr/>
        </p:nvSpPr>
        <p:spPr>
          <a:xfrm>
            <a:off x="685800" y="6486525"/>
            <a:ext cx="9715500" cy="190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6288" lnSpcReduction="10000"/>
          </a:bodyPr>
          <a:lstStyle/>
          <a:p>
            <a:pPr algn="l">
              <a:defRPr sz="825" b="0" i="0">
                <a:solidFill>
                  <a:srgbClr val="657087"/>
                </a:solidFill>
                <a:latin typeface="Arial"/>
                <a:ea typeface="Arial"/>
                <a:cs typeface="Arial"/>
              </a:defRPr>
            </a:pPr>
            <a:r>
              <a:rPr sz="825" b="0" i="0">
                <a:solidFill>
                  <a:srgbClr val="657087"/>
                </a:solidFill>
                <a:latin typeface="Arial"/>
                <a:ea typeface="Arial"/>
                <a:cs typeface="Arial"/>
              </a:rPr>
              <a:t>Aldhaleei WA et al. Gastroenterology Insights. 2024;15:708–719</a:t>
            </a:r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CA38C6EC-2FF4-4D60-A7F2-C46E9CC9C261}"/>
              </a:ext>
            </a:extLst>
          </p:cNvPr>
          <p:cNvSpPr>
            <a:spLocks noGrp="1"/>
          </p:cNvSpPr>
          <p:nvPr/>
        </p:nvSpPr>
        <p:spPr>
          <a:xfrm>
            <a:off x="10953750" y="6486525"/>
            <a:ext cx="552450" cy="190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6288" lnSpcReduction="10000"/>
          </a:bodyPr>
          <a:lstStyle/>
          <a:p>
            <a:pPr algn="r">
              <a:defRPr sz="825" b="0" i="0">
                <a:solidFill>
                  <a:srgbClr val="657087"/>
                </a:solidFill>
                <a:latin typeface="Arial"/>
                <a:ea typeface="Arial"/>
                <a:cs typeface="Arial"/>
              </a:defRPr>
            </a:pPr>
            <a:r>
              <a:rPr sz="825" b="0" i="0">
                <a:solidFill>
                  <a:srgbClr val="657087"/>
                </a:solidFill>
                <a:latin typeface="Arial"/>
                <a:ea typeface="Arial"/>
                <a:cs typeface="Arial"/>
              </a:rPr>
              <a:t>21</a:t>
            </a:r>
          </a:p>
        </p:txBody>
      </p:sp>
    </p:spTree>
    <p:extLst>
      <p:ext uri="{BB962C8B-B14F-4D97-AF65-F5344CB8AC3E}">
        <p14:creationId xmlns:p14="http://schemas.microsoft.com/office/powerpoint/2010/main" val="112090806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ttangolo 14">
            <a:extLst>
              <a:ext uri="{FF2B5EF4-FFF2-40B4-BE49-F238E27FC236}">
                <a16:creationId xmlns:a16="http://schemas.microsoft.com/office/drawing/2014/main" id="{29B878A0-704B-42FA-9B86-06B53CEBF665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17213F"/>
          </a:solidFill>
          <a:ln w="0"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0A6A9AE3-73FF-43EB-A9A4-F20A0E0E79F1}"/>
              </a:ext>
            </a:extLst>
          </p:cNvPr>
          <p:cNvSpPr>
            <a:spLocks noGrp="1"/>
          </p:cNvSpPr>
          <p:nvPr/>
        </p:nvSpPr>
        <p:spPr>
          <a:xfrm>
            <a:off x="685800" y="323850"/>
            <a:ext cx="9906000" cy="2095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6987" lnSpcReduction="10000"/>
          </a:bodyPr>
          <a:lstStyle/>
          <a:p>
            <a:pPr algn="l">
              <a:defRPr sz="975" b="1" i="0">
                <a:solidFill>
                  <a:srgbClr val="2E63A8"/>
                </a:solidFill>
                <a:latin typeface="Arial"/>
                <a:ea typeface="Arial"/>
                <a:cs typeface="Arial"/>
              </a:defRPr>
            </a:pPr>
            <a:r>
              <a:rPr sz="975" b="1" i="0">
                <a:solidFill>
                  <a:srgbClr val="2E63A8"/>
                </a:solidFill>
                <a:latin typeface="Arial"/>
                <a:ea typeface="Arial"/>
                <a:cs typeface="Arial"/>
              </a:rPr>
              <a:t>EVIDENZA DALL'ESPERIENZA A LUNGO TERMINE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E5C4D6E7-98BE-4EC9-8EA3-39DD3DA731D4}"/>
              </a:ext>
            </a:extLst>
          </p:cNvPr>
          <p:cNvSpPr>
            <a:spLocks noGrp="1"/>
          </p:cNvSpPr>
          <p:nvPr/>
        </p:nvSpPr>
        <p:spPr>
          <a:xfrm>
            <a:off x="685800" y="552450"/>
            <a:ext cx="10668000" cy="609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2550" b="1" i="0">
                <a:solidFill>
                  <a:srgbClr val="17213F"/>
                </a:solidFill>
                <a:latin typeface="Arial"/>
                <a:ea typeface="Arial"/>
                <a:cs typeface="Arial"/>
              </a:defRPr>
            </a:pPr>
            <a:r>
              <a:rPr sz="2550" b="1" i="0">
                <a:solidFill>
                  <a:srgbClr val="17213F"/>
                </a:solidFill>
                <a:latin typeface="Arial"/>
                <a:ea typeface="Arial"/>
                <a:cs typeface="Arial"/>
              </a:rPr>
              <a:t>Remissione metabolica senza vantaggio di sopravvivenza</a:t>
            </a:r>
          </a:p>
        </p:txBody>
      </p:sp>
      <p:pic>
        <p:nvPicPr>
          <p:cNvPr id="18" name="Immagine 17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971741" y="1333500"/>
            <a:ext cx="3542918" cy="4762500"/>
          </a:xfrm>
          <a:prstGeom prst="rect">
            <a:avLst/>
          </a:prstGeom>
        </p:spPr>
      </p:pic>
      <p:sp>
        <p:nvSpPr>
          <p:cNvPr id="5" name="Rettangolo 4">
            <a:extLst>
              <a:ext uri="{FF2B5EF4-FFF2-40B4-BE49-F238E27FC236}">
                <a16:creationId xmlns:a16="http://schemas.microsoft.com/office/drawing/2014/main" id="{F7C67881-71AC-4EF8-8342-5D9CAF577C6E}"/>
              </a:ext>
            </a:extLst>
          </p:cNvPr>
          <p:cNvSpPr>
            <a:spLocks noGrp="1"/>
          </p:cNvSpPr>
          <p:nvPr/>
        </p:nvSpPr>
        <p:spPr>
          <a:xfrm>
            <a:off x="5143500" y="1466850"/>
            <a:ext cx="5905500" cy="4000500"/>
          </a:xfrm>
          <a:prstGeom prst="rect">
            <a:avLst/>
          </a:prstGeom>
          <a:solidFill>
            <a:srgbClr val="EEF3F9"/>
          </a:solidFill>
          <a:ln w="0"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E0B42A4F-B933-476C-AC50-F23FE3307213}"/>
              </a:ext>
            </a:extLst>
          </p:cNvPr>
          <p:cNvSpPr>
            <a:spLocks noGrp="1"/>
          </p:cNvSpPr>
          <p:nvPr/>
        </p:nvSpPr>
        <p:spPr>
          <a:xfrm>
            <a:off x="5524500" y="1876425"/>
            <a:ext cx="95250" cy="95250"/>
          </a:xfrm>
          <a:prstGeom prst="rect">
            <a:avLst/>
          </a:prstGeom>
          <a:solidFill>
            <a:srgbClr val="2E63A8"/>
          </a:solidFill>
          <a:ln w="0"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A60C96FF-DCC4-4418-AEA5-1A04FCD09CB8}"/>
              </a:ext>
            </a:extLst>
          </p:cNvPr>
          <p:cNvSpPr>
            <a:spLocks noGrp="1"/>
          </p:cNvSpPr>
          <p:nvPr/>
        </p:nvSpPr>
        <p:spPr>
          <a:xfrm>
            <a:off x="5791200" y="1762125"/>
            <a:ext cx="4876800" cy="8382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800" b="0" i="0">
                <a:solidFill>
                  <a:srgbClr val="182033"/>
                </a:solidFill>
                <a:latin typeface="Arial"/>
                <a:ea typeface="Arial"/>
                <a:cs typeface="Arial"/>
              </a:defRPr>
            </a:pPr>
            <a:r>
              <a:rPr sz="1800" b="0" i="0">
                <a:solidFill>
                  <a:srgbClr val="182033"/>
                </a:solidFill>
                <a:latin typeface="Arial"/>
                <a:ea typeface="Arial"/>
                <a:cs typeface="Arial"/>
              </a:rPr>
              <a:t>92% mantenne glicemia a digiuno normale</a:t>
            </a:r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2CBE241F-981F-4BE2-B024-74DD5040609D}"/>
              </a:ext>
            </a:extLst>
          </p:cNvPr>
          <p:cNvSpPr>
            <a:spLocks noGrp="1"/>
          </p:cNvSpPr>
          <p:nvPr/>
        </p:nvSpPr>
        <p:spPr>
          <a:xfrm>
            <a:off x="5524500" y="2752725"/>
            <a:ext cx="95250" cy="95250"/>
          </a:xfrm>
          <a:prstGeom prst="rect">
            <a:avLst/>
          </a:prstGeom>
          <a:solidFill>
            <a:srgbClr val="2E63A8"/>
          </a:solidFill>
          <a:ln w="0"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AAE7679B-F7CB-475D-966C-AF3569998675}"/>
              </a:ext>
            </a:extLst>
          </p:cNvPr>
          <p:cNvSpPr>
            <a:spLocks noGrp="1"/>
          </p:cNvSpPr>
          <p:nvPr/>
        </p:nvSpPr>
        <p:spPr>
          <a:xfrm>
            <a:off x="5791200" y="2638425"/>
            <a:ext cx="4876800" cy="8382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800" b="0" i="0">
                <a:solidFill>
                  <a:srgbClr val="182033"/>
                </a:solidFill>
                <a:latin typeface="Arial"/>
                <a:ea typeface="Arial"/>
                <a:cs typeface="Arial"/>
              </a:defRPr>
            </a:pPr>
            <a:r>
              <a:rPr sz="1800" b="0" i="0">
                <a:solidFill>
                  <a:srgbClr val="182033"/>
                </a:solidFill>
                <a:latin typeface="Arial"/>
                <a:ea typeface="Arial"/>
                <a:cs typeface="Arial"/>
              </a:rPr>
              <a:t>Circa metà sviluppò complicanze severe</a:t>
            </a: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E83A4B6A-9E6E-42FF-9138-D4EC8B53393B}"/>
              </a:ext>
            </a:extLst>
          </p:cNvPr>
          <p:cNvSpPr>
            <a:spLocks noGrp="1"/>
          </p:cNvSpPr>
          <p:nvPr/>
        </p:nvSpPr>
        <p:spPr>
          <a:xfrm>
            <a:off x="5524500" y="3629025"/>
            <a:ext cx="95250" cy="95250"/>
          </a:xfrm>
          <a:prstGeom prst="rect">
            <a:avLst/>
          </a:prstGeom>
          <a:solidFill>
            <a:srgbClr val="2E63A8"/>
          </a:solidFill>
          <a:ln w="0"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FE5EA977-D5CC-4C60-91DF-9F93BF2620F7}"/>
              </a:ext>
            </a:extLst>
          </p:cNvPr>
          <p:cNvSpPr>
            <a:spLocks noGrp="1"/>
          </p:cNvSpPr>
          <p:nvPr/>
        </p:nvSpPr>
        <p:spPr>
          <a:xfrm>
            <a:off x="5791200" y="3514725"/>
            <a:ext cx="4876800" cy="8382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800" b="0" i="0">
                <a:solidFill>
                  <a:srgbClr val="182033"/>
                </a:solidFill>
                <a:latin typeface="Arial"/>
                <a:ea typeface="Arial"/>
                <a:cs typeface="Arial"/>
              </a:defRPr>
            </a:pPr>
            <a:r>
              <a:rPr sz="1800" b="0" i="0">
                <a:solidFill>
                  <a:srgbClr val="182033"/>
                </a:solidFill>
                <a:latin typeface="Arial"/>
                <a:ea typeface="Arial"/>
                <a:cs typeface="Arial"/>
              </a:rPr>
              <a:t>Mortalità 27% nei pazienti operati contro 13% nei controlli appaiati</a:t>
            </a:r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75582134-2BAB-4CED-A46B-6200FE3FCD53}"/>
              </a:ext>
            </a:extLst>
          </p:cNvPr>
          <p:cNvSpPr>
            <a:spLocks noGrp="1"/>
          </p:cNvSpPr>
          <p:nvPr/>
        </p:nvSpPr>
        <p:spPr>
          <a:xfrm>
            <a:off x="685800" y="6429375"/>
            <a:ext cx="10820400" cy="9525"/>
          </a:xfrm>
          <a:prstGeom prst="rect">
            <a:avLst/>
          </a:prstGeom>
          <a:solidFill>
            <a:srgbClr val="D8DFE9"/>
          </a:solidFill>
          <a:ln w="0"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C60B7EAC-999D-4E98-8DAE-93B605677B28}"/>
              </a:ext>
            </a:extLst>
          </p:cNvPr>
          <p:cNvSpPr>
            <a:spLocks noGrp="1"/>
          </p:cNvSpPr>
          <p:nvPr/>
        </p:nvSpPr>
        <p:spPr>
          <a:xfrm>
            <a:off x="685800" y="6486525"/>
            <a:ext cx="9715500" cy="190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6288" lnSpcReduction="10000"/>
          </a:bodyPr>
          <a:lstStyle/>
          <a:p>
            <a:pPr algn="l">
              <a:defRPr sz="825" b="0" i="0">
                <a:solidFill>
                  <a:srgbClr val="657087"/>
                </a:solidFill>
                <a:latin typeface="Arial"/>
                <a:ea typeface="Arial"/>
                <a:cs typeface="Arial"/>
              </a:defRPr>
            </a:pPr>
            <a:r>
              <a:rPr sz="825" b="0" i="0">
                <a:solidFill>
                  <a:srgbClr val="657087"/>
                </a:solidFill>
                <a:latin typeface="Arial"/>
                <a:ea typeface="Arial"/>
                <a:cs typeface="Arial"/>
              </a:rPr>
              <a:t>Papadia F et al. Surg Obes Relat Dis. 2023;19:1110–1118</a:t>
            </a:r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5D5D8A3E-9ADE-4D76-9E4F-6F52582D37BF}"/>
              </a:ext>
            </a:extLst>
          </p:cNvPr>
          <p:cNvSpPr>
            <a:spLocks noGrp="1"/>
          </p:cNvSpPr>
          <p:nvPr/>
        </p:nvSpPr>
        <p:spPr>
          <a:xfrm>
            <a:off x="10953750" y="6486525"/>
            <a:ext cx="552450" cy="190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6288" lnSpcReduction="10000"/>
          </a:bodyPr>
          <a:lstStyle/>
          <a:p>
            <a:pPr algn="r">
              <a:defRPr sz="825" b="0" i="0">
                <a:solidFill>
                  <a:srgbClr val="657087"/>
                </a:solidFill>
                <a:latin typeface="Arial"/>
                <a:ea typeface="Arial"/>
                <a:cs typeface="Arial"/>
              </a:defRPr>
            </a:pPr>
            <a:r>
              <a:rPr sz="825" b="0" i="0">
                <a:solidFill>
                  <a:srgbClr val="657087"/>
                </a:solidFill>
                <a:latin typeface="Arial"/>
                <a:ea typeface="Arial"/>
                <a:cs typeface="Arial"/>
              </a:rPr>
              <a:t>26</a:t>
            </a:r>
          </a:p>
        </p:txBody>
      </p:sp>
    </p:spTree>
    <p:extLst>
      <p:ext uri="{BB962C8B-B14F-4D97-AF65-F5344CB8AC3E}">
        <p14:creationId xmlns:p14="http://schemas.microsoft.com/office/powerpoint/2010/main" val="205072476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ttangolo 14">
            <a:extLst>
              <a:ext uri="{FF2B5EF4-FFF2-40B4-BE49-F238E27FC236}">
                <a16:creationId xmlns:a16="http://schemas.microsoft.com/office/drawing/2014/main" id="{B8B5DF8E-20AF-4890-8B0E-CD656EFCFF9D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17213F"/>
          </a:solidFill>
          <a:ln w="0"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98CCE50C-1658-4149-82BC-A0479D8535CD}"/>
              </a:ext>
            </a:extLst>
          </p:cNvPr>
          <p:cNvSpPr>
            <a:spLocks noGrp="1"/>
          </p:cNvSpPr>
          <p:nvPr/>
        </p:nvSpPr>
        <p:spPr>
          <a:xfrm>
            <a:off x="685800" y="323850"/>
            <a:ext cx="9906000" cy="2095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6987" lnSpcReduction="10000"/>
          </a:bodyPr>
          <a:lstStyle/>
          <a:p>
            <a:pPr algn="l">
              <a:defRPr sz="975" b="1" i="0">
                <a:solidFill>
                  <a:srgbClr val="2E63A8"/>
                </a:solidFill>
                <a:latin typeface="Arial"/>
                <a:ea typeface="Arial"/>
                <a:cs typeface="Arial"/>
              </a:defRPr>
            </a:pPr>
            <a:r>
              <a:rPr sz="975" b="1" i="0">
                <a:solidFill>
                  <a:srgbClr val="2E63A8"/>
                </a:solidFill>
                <a:latin typeface="Arial"/>
                <a:ea typeface="Arial"/>
                <a:cs typeface="Arial"/>
              </a:rPr>
              <a:t>EVIDENZA DALL'ESPERIENZA A LUNGO TERMINE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63EAFFE7-11CF-433A-A376-EAA801C9F361}"/>
              </a:ext>
            </a:extLst>
          </p:cNvPr>
          <p:cNvSpPr>
            <a:spLocks noGrp="1"/>
          </p:cNvSpPr>
          <p:nvPr/>
        </p:nvSpPr>
        <p:spPr>
          <a:xfrm>
            <a:off x="685800" y="552450"/>
            <a:ext cx="10668000" cy="609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2550" b="1" i="0">
                <a:solidFill>
                  <a:srgbClr val="17213F"/>
                </a:solidFill>
                <a:latin typeface="Arial"/>
                <a:ea typeface="Arial"/>
                <a:cs typeface="Arial"/>
              </a:defRPr>
            </a:pPr>
            <a:r>
              <a:rPr sz="2550" b="1" i="0">
                <a:solidFill>
                  <a:srgbClr val="17213F"/>
                </a:solidFill>
                <a:latin typeface="Arial"/>
                <a:ea typeface="Arial"/>
                <a:cs typeface="Arial"/>
              </a:rPr>
              <a:t>Trent’anni: le due facce si separano nel tempo</a:t>
            </a:r>
          </a:p>
        </p:txBody>
      </p:sp>
      <p:pic>
        <p:nvPicPr>
          <p:cNvPr id="18" name="Immagine 17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931563" y="1333500"/>
            <a:ext cx="3623275" cy="4762500"/>
          </a:xfrm>
          <a:prstGeom prst="rect">
            <a:avLst/>
          </a:prstGeom>
        </p:spPr>
      </p:pic>
      <p:sp>
        <p:nvSpPr>
          <p:cNvPr id="5" name="Rettangolo 4">
            <a:extLst>
              <a:ext uri="{FF2B5EF4-FFF2-40B4-BE49-F238E27FC236}">
                <a16:creationId xmlns:a16="http://schemas.microsoft.com/office/drawing/2014/main" id="{2F8F7C63-BA60-4D6A-86FB-DA3434183F72}"/>
              </a:ext>
            </a:extLst>
          </p:cNvPr>
          <p:cNvSpPr>
            <a:spLocks noGrp="1"/>
          </p:cNvSpPr>
          <p:nvPr/>
        </p:nvSpPr>
        <p:spPr>
          <a:xfrm>
            <a:off x="5143500" y="1466850"/>
            <a:ext cx="5905500" cy="4000500"/>
          </a:xfrm>
          <a:prstGeom prst="rect">
            <a:avLst/>
          </a:prstGeom>
          <a:solidFill>
            <a:srgbClr val="EEF3F9"/>
          </a:solidFill>
          <a:ln w="0"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77A7BEA1-2311-4C53-9B5A-314F6C5826B1}"/>
              </a:ext>
            </a:extLst>
          </p:cNvPr>
          <p:cNvSpPr>
            <a:spLocks noGrp="1"/>
          </p:cNvSpPr>
          <p:nvPr/>
        </p:nvSpPr>
        <p:spPr>
          <a:xfrm>
            <a:off x="5524500" y="1876425"/>
            <a:ext cx="95250" cy="95250"/>
          </a:xfrm>
          <a:prstGeom prst="rect">
            <a:avLst/>
          </a:prstGeom>
          <a:solidFill>
            <a:srgbClr val="2E63A8"/>
          </a:solidFill>
          <a:ln w="0"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35C3AED9-DFB6-42FA-8E67-D83C1EA9F4EF}"/>
              </a:ext>
            </a:extLst>
          </p:cNvPr>
          <p:cNvSpPr>
            <a:spLocks noGrp="1"/>
          </p:cNvSpPr>
          <p:nvPr/>
        </p:nvSpPr>
        <p:spPr>
          <a:xfrm>
            <a:off x="5791200" y="1762125"/>
            <a:ext cx="4876800" cy="8382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800" b="0" i="0">
                <a:solidFill>
                  <a:srgbClr val="182033"/>
                </a:solidFill>
                <a:latin typeface="Arial"/>
                <a:ea typeface="Arial"/>
                <a:cs typeface="Arial"/>
              </a:defRPr>
            </a:pPr>
            <a:r>
              <a:rPr sz="1800" b="0" i="0">
                <a:solidFill>
                  <a:srgbClr val="182033"/>
                </a:solidFill>
                <a:latin typeface="Arial"/>
                <a:ea typeface="Arial"/>
                <a:cs typeface="Arial"/>
              </a:rPr>
              <a:t>Il controllo ponderale e metabolico rimane stabile</a:t>
            </a:r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85072D7F-2E81-4542-932B-CE7D98048614}"/>
              </a:ext>
            </a:extLst>
          </p:cNvPr>
          <p:cNvSpPr>
            <a:spLocks noGrp="1"/>
          </p:cNvSpPr>
          <p:nvPr/>
        </p:nvSpPr>
        <p:spPr>
          <a:xfrm>
            <a:off x="5524500" y="2752725"/>
            <a:ext cx="95250" cy="95250"/>
          </a:xfrm>
          <a:prstGeom prst="rect">
            <a:avLst/>
          </a:prstGeom>
          <a:solidFill>
            <a:srgbClr val="2E63A8"/>
          </a:solidFill>
          <a:ln w="0"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98AAE906-4B0E-4799-9248-AF6115D21CE9}"/>
              </a:ext>
            </a:extLst>
          </p:cNvPr>
          <p:cNvSpPr>
            <a:spLocks noGrp="1"/>
          </p:cNvSpPr>
          <p:nvPr/>
        </p:nvSpPr>
        <p:spPr>
          <a:xfrm>
            <a:off x="5791200" y="2638425"/>
            <a:ext cx="4876800" cy="8382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800" b="0" i="0">
                <a:solidFill>
                  <a:srgbClr val="182033"/>
                </a:solidFill>
                <a:latin typeface="Arial"/>
                <a:ea typeface="Arial"/>
                <a:cs typeface="Arial"/>
              </a:defRPr>
            </a:pPr>
            <a:r>
              <a:rPr sz="1800" b="0" i="0">
                <a:solidFill>
                  <a:srgbClr val="182033"/>
                </a:solidFill>
                <a:latin typeface="Arial"/>
                <a:ea typeface="Arial"/>
                <a:cs typeface="Arial"/>
              </a:rPr>
              <a:t>Le complicanze chirurgiche si concentrano all’inizio</a:t>
            </a: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933C6369-9BE1-4B0F-9C8C-102D7B0681F0}"/>
              </a:ext>
            </a:extLst>
          </p:cNvPr>
          <p:cNvSpPr>
            <a:spLocks noGrp="1"/>
          </p:cNvSpPr>
          <p:nvPr/>
        </p:nvSpPr>
        <p:spPr>
          <a:xfrm>
            <a:off x="5524500" y="3629025"/>
            <a:ext cx="95250" cy="95250"/>
          </a:xfrm>
          <a:prstGeom prst="rect">
            <a:avLst/>
          </a:prstGeom>
          <a:solidFill>
            <a:srgbClr val="2E63A8"/>
          </a:solidFill>
          <a:ln w="0"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C86A8E64-3B4B-4CC4-8890-BF391659100F}"/>
              </a:ext>
            </a:extLst>
          </p:cNvPr>
          <p:cNvSpPr>
            <a:spLocks noGrp="1"/>
          </p:cNvSpPr>
          <p:nvPr/>
        </p:nvSpPr>
        <p:spPr>
          <a:xfrm>
            <a:off x="5791200" y="3514725"/>
            <a:ext cx="4876800" cy="8382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800" b="0" i="0">
                <a:solidFill>
                  <a:srgbClr val="182033"/>
                </a:solidFill>
                <a:latin typeface="Arial"/>
                <a:ea typeface="Arial"/>
                <a:cs typeface="Arial"/>
              </a:defRPr>
            </a:pPr>
            <a:r>
              <a:rPr sz="1800" b="0" i="0">
                <a:solidFill>
                  <a:srgbClr val="182033"/>
                </a:solidFill>
                <a:latin typeface="Arial"/>
                <a:ea typeface="Arial"/>
                <a:cs typeface="Arial"/>
              </a:rPr>
              <a:t>Le complicanze nutrizionali continuano ad accumularsi</a:t>
            </a:r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D411E328-1E18-44AF-8468-9A46724886F3}"/>
              </a:ext>
            </a:extLst>
          </p:cNvPr>
          <p:cNvSpPr>
            <a:spLocks noGrp="1"/>
          </p:cNvSpPr>
          <p:nvPr/>
        </p:nvSpPr>
        <p:spPr>
          <a:xfrm>
            <a:off x="685800" y="6429375"/>
            <a:ext cx="10820400" cy="9525"/>
          </a:xfrm>
          <a:prstGeom prst="rect">
            <a:avLst/>
          </a:prstGeom>
          <a:solidFill>
            <a:srgbClr val="D8DFE9"/>
          </a:solidFill>
          <a:ln w="0"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9A907344-E749-4B68-8420-C4FB67A0B800}"/>
              </a:ext>
            </a:extLst>
          </p:cNvPr>
          <p:cNvSpPr>
            <a:spLocks noGrp="1"/>
          </p:cNvSpPr>
          <p:nvPr/>
        </p:nvSpPr>
        <p:spPr>
          <a:xfrm>
            <a:off x="685800" y="6486525"/>
            <a:ext cx="9715500" cy="190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6288" lnSpcReduction="10000"/>
          </a:bodyPr>
          <a:lstStyle/>
          <a:p>
            <a:pPr algn="l">
              <a:defRPr sz="825" b="0" i="0">
                <a:solidFill>
                  <a:srgbClr val="657087"/>
                </a:solidFill>
                <a:latin typeface="Arial"/>
                <a:ea typeface="Arial"/>
                <a:cs typeface="Arial"/>
              </a:defRPr>
            </a:pPr>
            <a:r>
              <a:rPr sz="825" b="0" i="0">
                <a:solidFill>
                  <a:srgbClr val="657087"/>
                </a:solidFill>
                <a:latin typeface="Arial"/>
                <a:ea typeface="Arial"/>
                <a:cs typeface="Arial"/>
              </a:rPr>
              <a:t>Papadia FS et al. BJS. 2024;111:znad414</a:t>
            </a:r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56A7BC74-1977-4B64-BCBF-55DB7597F041}"/>
              </a:ext>
            </a:extLst>
          </p:cNvPr>
          <p:cNvSpPr>
            <a:spLocks noGrp="1"/>
          </p:cNvSpPr>
          <p:nvPr/>
        </p:nvSpPr>
        <p:spPr>
          <a:xfrm>
            <a:off x="10953750" y="6486525"/>
            <a:ext cx="552450" cy="190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6288" lnSpcReduction="10000"/>
          </a:bodyPr>
          <a:lstStyle/>
          <a:p>
            <a:pPr algn="r">
              <a:defRPr sz="825" b="0" i="0">
                <a:solidFill>
                  <a:srgbClr val="657087"/>
                </a:solidFill>
                <a:latin typeface="Arial"/>
                <a:ea typeface="Arial"/>
                <a:cs typeface="Arial"/>
              </a:defRPr>
            </a:pPr>
            <a:r>
              <a:rPr sz="825" b="0" i="0">
                <a:solidFill>
                  <a:srgbClr val="657087"/>
                </a:solidFill>
                <a:latin typeface="Arial"/>
                <a:ea typeface="Arial"/>
                <a:cs typeface="Arial"/>
              </a:rPr>
              <a:t>23</a:t>
            </a:r>
          </a:p>
        </p:txBody>
      </p:sp>
    </p:spTree>
    <p:extLst>
      <p:ext uri="{BB962C8B-B14F-4D97-AF65-F5344CB8AC3E}">
        <p14:creationId xmlns:p14="http://schemas.microsoft.com/office/powerpoint/2010/main" val="145126520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ttangolo 14">
            <a:extLst>
              <a:ext uri="{FF2B5EF4-FFF2-40B4-BE49-F238E27FC236}">
                <a16:creationId xmlns:a16="http://schemas.microsoft.com/office/drawing/2014/main" id="{3C304DDC-FD2E-451A-BA42-F12312308CEF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17213F"/>
          </a:solidFill>
          <a:ln w="0"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94F8271A-DF07-4213-937A-4641AE006B81}"/>
              </a:ext>
            </a:extLst>
          </p:cNvPr>
          <p:cNvSpPr>
            <a:spLocks noGrp="1"/>
          </p:cNvSpPr>
          <p:nvPr/>
        </p:nvSpPr>
        <p:spPr>
          <a:xfrm>
            <a:off x="685800" y="323850"/>
            <a:ext cx="9906000" cy="2095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6987" lnSpcReduction="10000"/>
          </a:bodyPr>
          <a:lstStyle/>
          <a:p>
            <a:pPr algn="l">
              <a:defRPr sz="975" b="1" i="0">
                <a:solidFill>
                  <a:srgbClr val="2E63A8"/>
                </a:solidFill>
                <a:latin typeface="Arial"/>
                <a:ea typeface="Arial"/>
                <a:cs typeface="Arial"/>
              </a:defRPr>
            </a:pPr>
            <a:r>
              <a:rPr sz="975" b="1" i="0">
                <a:solidFill>
                  <a:srgbClr val="2E63A8"/>
                </a:solidFill>
                <a:latin typeface="Arial"/>
                <a:ea typeface="Arial"/>
                <a:cs typeface="Arial"/>
              </a:rPr>
              <a:t>EVIDENZA DALL'ESPERIENZA A LUNGO TERMINE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B3408832-0527-4ABE-925D-F2A8FDA3043A}"/>
              </a:ext>
            </a:extLst>
          </p:cNvPr>
          <p:cNvSpPr>
            <a:spLocks noGrp="1"/>
          </p:cNvSpPr>
          <p:nvPr/>
        </p:nvSpPr>
        <p:spPr>
          <a:xfrm>
            <a:off x="685800" y="552450"/>
            <a:ext cx="10668000" cy="609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2550" b="1" i="0">
                <a:solidFill>
                  <a:srgbClr val="17213F"/>
                </a:solidFill>
                <a:latin typeface="Arial"/>
                <a:ea typeface="Arial"/>
                <a:cs typeface="Arial"/>
              </a:defRPr>
            </a:pPr>
            <a:r>
              <a:rPr sz="2550" b="1" i="0">
                <a:solidFill>
                  <a:srgbClr val="17213F"/>
                </a:solidFill>
                <a:latin typeface="Arial"/>
                <a:ea typeface="Arial"/>
                <a:cs typeface="Arial"/>
              </a:rPr>
              <a:t>La BPD come esperimento naturale di 50 anni</a:t>
            </a:r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40B14651-5C51-4FB3-B27F-578799F26D4A}"/>
              </a:ext>
            </a:extLst>
          </p:cNvPr>
          <p:cNvSpPr>
            <a:spLocks noGrp="1"/>
          </p:cNvSpPr>
          <p:nvPr/>
        </p:nvSpPr>
        <p:spPr>
          <a:xfrm>
            <a:off x="845820" y="4382770"/>
            <a:ext cx="10203180" cy="1907540"/>
          </a:xfrm>
          <a:prstGeom prst="rect">
            <a:avLst/>
          </a:prstGeom>
          <a:solidFill>
            <a:srgbClr val="EEF3F9"/>
          </a:solidFill>
          <a:ln w="0"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0A7E1367-77F2-4728-967F-9B6D2F85ABD9}"/>
              </a:ext>
            </a:extLst>
          </p:cNvPr>
          <p:cNvSpPr>
            <a:spLocks noGrp="1"/>
          </p:cNvSpPr>
          <p:nvPr/>
        </p:nvSpPr>
        <p:spPr>
          <a:xfrm>
            <a:off x="5524500" y="1876425"/>
            <a:ext cx="95250" cy="95250"/>
          </a:xfrm>
          <a:prstGeom prst="rect">
            <a:avLst/>
          </a:prstGeom>
          <a:solidFill>
            <a:srgbClr val="2E63A8"/>
          </a:solidFill>
          <a:ln w="0"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F8F90DD9-6458-4D14-864B-291A57A8E314}"/>
              </a:ext>
            </a:extLst>
          </p:cNvPr>
          <p:cNvSpPr>
            <a:spLocks noGrp="1"/>
          </p:cNvSpPr>
          <p:nvPr/>
        </p:nvSpPr>
        <p:spPr>
          <a:xfrm>
            <a:off x="924560" y="4383405"/>
            <a:ext cx="9743440" cy="8382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800" b="0" i="0">
                <a:solidFill>
                  <a:srgbClr val="182033"/>
                </a:solidFill>
                <a:latin typeface="Arial"/>
                <a:ea typeface="Arial"/>
                <a:cs typeface="Arial"/>
              </a:defRPr>
            </a:pPr>
            <a:r>
              <a:rPr sz="1800" b="0" i="0">
                <a:solidFill>
                  <a:srgbClr val="182033"/>
                </a:solidFill>
                <a:latin typeface="Arial"/>
                <a:ea typeface="Arial"/>
                <a:cs typeface="Arial"/>
              </a:rPr>
              <a:t>85 pazienti della coorte originale 1976–1979</a:t>
            </a:r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B2A4611B-41AD-4DAF-A910-03F9F70BA4CA}"/>
              </a:ext>
            </a:extLst>
          </p:cNvPr>
          <p:cNvSpPr>
            <a:spLocks noGrp="1"/>
          </p:cNvSpPr>
          <p:nvPr/>
        </p:nvSpPr>
        <p:spPr>
          <a:xfrm>
            <a:off x="5524500" y="2752725"/>
            <a:ext cx="95250" cy="95250"/>
          </a:xfrm>
          <a:prstGeom prst="rect">
            <a:avLst/>
          </a:prstGeom>
          <a:solidFill>
            <a:srgbClr val="2E63A8"/>
          </a:solidFill>
          <a:ln w="0"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8FBDF4E3-63CF-4AFB-9BE4-1D3C3A2DC87B}"/>
              </a:ext>
            </a:extLst>
          </p:cNvPr>
          <p:cNvSpPr>
            <a:spLocks noGrp="1"/>
          </p:cNvSpPr>
          <p:nvPr/>
        </p:nvSpPr>
        <p:spPr>
          <a:xfrm>
            <a:off x="924560" y="4985385"/>
            <a:ext cx="9743440" cy="8382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rmAutofit/>
          </a:bodyPr>
          <a:lstStyle/>
          <a:p>
            <a:pPr>
              <a:defRPr sz="1800" b="0" i="0">
                <a:solidFill>
                  <a:srgbClr val="182033"/>
                </a:solidFill>
                <a:latin typeface="Arial"/>
                <a:ea typeface="Arial"/>
                <a:cs typeface="Arial"/>
              </a:defRPr>
            </a:pPr>
            <a:r>
              <a:rPr sz="1800" b="0" i="0" dirty="0" err="1">
                <a:solidFill>
                  <a:srgbClr val="182033"/>
                </a:solidFill>
                <a:latin typeface="Arial"/>
                <a:ea typeface="Arial"/>
                <a:cs typeface="Arial"/>
              </a:rPr>
              <a:t>Efficacia</a:t>
            </a:r>
            <a:r>
              <a:rPr sz="1800" b="0" i="0" dirty="0">
                <a:solidFill>
                  <a:srgbClr val="182033"/>
                </a:solidFill>
                <a:latin typeface="Arial"/>
                <a:ea typeface="Arial"/>
                <a:cs typeface="Arial"/>
              </a:rPr>
              <a:t> </a:t>
            </a:r>
            <a:r>
              <a:rPr lang="en-US" dirty="0" err="1">
                <a:solidFill>
                  <a:srgbClr val="182033"/>
                </a:solidFill>
                <a:latin typeface="Arial"/>
                <a:ea typeface="Arial"/>
                <a:cs typeface="Arial"/>
              </a:rPr>
              <a:t>su</a:t>
            </a:r>
            <a:r>
              <a:rPr lang="en-US" dirty="0">
                <a:solidFill>
                  <a:srgbClr val="182033"/>
                </a:solidFill>
                <a:latin typeface="Arial"/>
                <a:ea typeface="Arial"/>
                <a:cs typeface="Arial"/>
              </a:rPr>
              <a:t> </a:t>
            </a:r>
            <a:r>
              <a:rPr lang="en-US" dirty="0" err="1">
                <a:solidFill>
                  <a:srgbClr val="182033"/>
                </a:solidFill>
                <a:latin typeface="Arial"/>
                <a:ea typeface="Arial"/>
                <a:cs typeface="Arial"/>
              </a:rPr>
              <a:t>perdita</a:t>
            </a:r>
            <a:r>
              <a:rPr lang="en-US" dirty="0">
                <a:solidFill>
                  <a:srgbClr val="182033"/>
                </a:solidFill>
                <a:latin typeface="Arial"/>
                <a:ea typeface="Arial"/>
                <a:cs typeface="Arial"/>
              </a:rPr>
              <a:t> di peso e </a:t>
            </a:r>
            <a:r>
              <a:rPr lang="en-US" dirty="0" err="1">
                <a:solidFill>
                  <a:srgbClr val="182033"/>
                </a:solidFill>
                <a:latin typeface="Arial"/>
                <a:ea typeface="Arial"/>
                <a:cs typeface="Arial"/>
              </a:rPr>
              <a:t>comorbilità</a:t>
            </a:r>
            <a:r>
              <a:rPr lang="en-US" dirty="0">
                <a:solidFill>
                  <a:srgbClr val="182033"/>
                </a:solidFill>
                <a:latin typeface="Arial"/>
                <a:ea typeface="Arial"/>
                <a:cs typeface="Arial"/>
              </a:rPr>
              <a:t> </a:t>
            </a:r>
            <a:r>
              <a:rPr lang="en-US" dirty="0" err="1">
                <a:solidFill>
                  <a:srgbClr val="182033"/>
                </a:solidFill>
                <a:latin typeface="Arial"/>
                <a:ea typeface="Arial"/>
                <a:cs typeface="Arial"/>
              </a:rPr>
              <a:t>metaboliche</a:t>
            </a:r>
            <a:r>
              <a:rPr lang="en-US" dirty="0">
                <a:solidFill>
                  <a:srgbClr val="182033"/>
                </a:solidFill>
                <a:latin typeface="Arial"/>
                <a:ea typeface="Arial"/>
                <a:cs typeface="Arial"/>
              </a:rPr>
              <a:t> </a:t>
            </a:r>
            <a:r>
              <a:rPr sz="1800" b="0" i="0" dirty="0" err="1">
                <a:solidFill>
                  <a:srgbClr val="182033"/>
                </a:solidFill>
                <a:latin typeface="Arial"/>
                <a:ea typeface="Arial"/>
                <a:cs typeface="Arial"/>
              </a:rPr>
              <a:t>ancora</a:t>
            </a:r>
            <a:r>
              <a:rPr sz="1800" b="0" i="0" dirty="0">
                <a:solidFill>
                  <a:srgbClr val="182033"/>
                </a:solidFill>
                <a:latin typeface="Arial"/>
                <a:ea typeface="Arial"/>
                <a:cs typeface="Arial"/>
              </a:rPr>
              <a:t> </a:t>
            </a:r>
            <a:r>
              <a:rPr sz="1800" b="0" i="0" dirty="0" err="1">
                <a:solidFill>
                  <a:srgbClr val="182033"/>
                </a:solidFill>
                <a:latin typeface="Arial"/>
                <a:ea typeface="Arial"/>
                <a:cs typeface="Arial"/>
              </a:rPr>
              <a:t>documentabile</a:t>
            </a:r>
            <a:r>
              <a:rPr sz="1800" b="0" i="0" dirty="0">
                <a:solidFill>
                  <a:srgbClr val="182033"/>
                </a:solidFill>
                <a:latin typeface="Arial"/>
                <a:ea typeface="Arial"/>
                <a:cs typeface="Arial"/>
              </a:rPr>
              <a:t> </a:t>
            </a:r>
            <a:r>
              <a:rPr sz="1800" b="0" i="0" dirty="0" err="1">
                <a:solidFill>
                  <a:srgbClr val="182033"/>
                </a:solidFill>
                <a:latin typeface="Arial"/>
                <a:ea typeface="Arial"/>
                <a:cs typeface="Arial"/>
              </a:rPr>
              <a:t>oltre</a:t>
            </a:r>
            <a:r>
              <a:rPr sz="1800" b="0" i="0" dirty="0">
                <a:solidFill>
                  <a:srgbClr val="182033"/>
                </a:solidFill>
                <a:latin typeface="Arial"/>
                <a:ea typeface="Arial"/>
                <a:cs typeface="Arial"/>
              </a:rPr>
              <a:t> 40 anni</a:t>
            </a: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21528CBC-F218-49A5-B225-9112E0DA9FFD}"/>
              </a:ext>
            </a:extLst>
          </p:cNvPr>
          <p:cNvSpPr>
            <a:spLocks noGrp="1"/>
          </p:cNvSpPr>
          <p:nvPr/>
        </p:nvSpPr>
        <p:spPr>
          <a:xfrm>
            <a:off x="5524500" y="3629025"/>
            <a:ext cx="95250" cy="95250"/>
          </a:xfrm>
          <a:prstGeom prst="rect">
            <a:avLst/>
          </a:prstGeom>
          <a:solidFill>
            <a:srgbClr val="2E63A8"/>
          </a:solidFill>
          <a:ln w="0"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87B6BEAB-886D-4DB4-B01C-3F24CE90FC9E}"/>
              </a:ext>
            </a:extLst>
          </p:cNvPr>
          <p:cNvSpPr>
            <a:spLocks noGrp="1"/>
          </p:cNvSpPr>
          <p:nvPr/>
        </p:nvSpPr>
        <p:spPr>
          <a:xfrm>
            <a:off x="924560" y="5648325"/>
            <a:ext cx="9743440" cy="8382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800" b="0" i="0">
                <a:solidFill>
                  <a:srgbClr val="182033"/>
                </a:solidFill>
                <a:latin typeface="Arial"/>
                <a:ea typeface="Arial"/>
                <a:cs typeface="Arial"/>
              </a:defRPr>
            </a:pPr>
            <a:r>
              <a:rPr sz="1800" b="0" i="0">
                <a:solidFill>
                  <a:srgbClr val="182033"/>
                </a:solidFill>
                <a:latin typeface="Arial"/>
                <a:ea typeface="Arial"/>
                <a:cs typeface="Arial"/>
              </a:rPr>
              <a:t>Il prezzo clinico diventa pienamente visibile solo dopo decenni</a:t>
            </a:r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6C5718B7-9748-48CF-8844-B7C2A9256879}"/>
              </a:ext>
            </a:extLst>
          </p:cNvPr>
          <p:cNvSpPr>
            <a:spLocks noGrp="1"/>
          </p:cNvSpPr>
          <p:nvPr/>
        </p:nvSpPr>
        <p:spPr>
          <a:xfrm>
            <a:off x="685800" y="6429375"/>
            <a:ext cx="10820400" cy="9525"/>
          </a:xfrm>
          <a:prstGeom prst="rect">
            <a:avLst/>
          </a:prstGeom>
          <a:solidFill>
            <a:srgbClr val="D8DFE9"/>
          </a:solidFill>
          <a:ln w="0"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AA3050BA-1E4E-4815-AC48-EE633DDFF507}"/>
              </a:ext>
            </a:extLst>
          </p:cNvPr>
          <p:cNvSpPr>
            <a:spLocks noGrp="1"/>
          </p:cNvSpPr>
          <p:nvPr/>
        </p:nvSpPr>
        <p:spPr>
          <a:xfrm>
            <a:off x="685800" y="6486525"/>
            <a:ext cx="9715500" cy="190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6288" lnSpcReduction="10000"/>
          </a:bodyPr>
          <a:lstStyle/>
          <a:p>
            <a:pPr algn="l">
              <a:defRPr sz="825" b="0" i="0">
                <a:solidFill>
                  <a:srgbClr val="657087"/>
                </a:solidFill>
                <a:latin typeface="Arial"/>
                <a:ea typeface="Arial"/>
                <a:cs typeface="Arial"/>
              </a:defRPr>
            </a:pPr>
            <a:r>
              <a:rPr sz="825" b="0" i="0">
                <a:solidFill>
                  <a:srgbClr val="657087"/>
                </a:solidFill>
                <a:latin typeface="Arial"/>
                <a:ea typeface="Arial"/>
                <a:cs typeface="Arial"/>
              </a:rPr>
              <a:t>Papadia FS et al. Ann Surg. 2026. doi:10.1097/SLA.0000000000007087</a:t>
            </a:r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EA56750F-5B29-4C0C-81EC-61D2AD831B77}"/>
              </a:ext>
            </a:extLst>
          </p:cNvPr>
          <p:cNvSpPr>
            <a:spLocks noGrp="1"/>
          </p:cNvSpPr>
          <p:nvPr/>
        </p:nvSpPr>
        <p:spPr>
          <a:xfrm>
            <a:off x="10953750" y="6486525"/>
            <a:ext cx="552450" cy="190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6288" lnSpcReduction="10000"/>
          </a:bodyPr>
          <a:lstStyle/>
          <a:p>
            <a:pPr algn="r">
              <a:defRPr sz="825" b="0" i="0">
                <a:solidFill>
                  <a:srgbClr val="657087"/>
                </a:solidFill>
                <a:latin typeface="Arial"/>
                <a:ea typeface="Arial"/>
                <a:cs typeface="Arial"/>
              </a:defRPr>
            </a:pPr>
            <a:r>
              <a:rPr sz="825" b="0" i="0">
                <a:solidFill>
                  <a:srgbClr val="657087"/>
                </a:solidFill>
                <a:latin typeface="Arial"/>
                <a:ea typeface="Arial"/>
                <a:cs typeface="Arial"/>
              </a:rPr>
              <a:t>24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896C2A5-10F9-A2B8-A235-AF97867F4F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0740" y="1215390"/>
            <a:ext cx="7543800" cy="3086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921870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ttangolo 19">
            <a:extLst>
              <a:ext uri="{FF2B5EF4-FFF2-40B4-BE49-F238E27FC236}">
                <a16:creationId xmlns:a16="http://schemas.microsoft.com/office/drawing/2014/main" id="{80DC21A8-BC99-4EE9-BD4D-CD360566B379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17213F"/>
          </a:solidFill>
          <a:ln w="0"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A213D4B1-1FFB-416D-9785-6F7C9CD217EB}"/>
              </a:ext>
            </a:extLst>
          </p:cNvPr>
          <p:cNvSpPr>
            <a:spLocks noGrp="1"/>
          </p:cNvSpPr>
          <p:nvPr/>
        </p:nvSpPr>
        <p:spPr>
          <a:xfrm>
            <a:off x="685800" y="323850"/>
            <a:ext cx="9906000" cy="2095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6987" lnSpcReduction="10000"/>
          </a:bodyPr>
          <a:lstStyle/>
          <a:p>
            <a:pPr algn="l">
              <a:defRPr sz="975" b="1" i="0">
                <a:solidFill>
                  <a:srgbClr val="2E63A8"/>
                </a:solidFill>
                <a:latin typeface="Arial"/>
                <a:ea typeface="Arial"/>
                <a:cs typeface="Arial"/>
              </a:defRPr>
            </a:pPr>
            <a:r>
              <a:rPr sz="975" b="1" i="0">
                <a:solidFill>
                  <a:srgbClr val="2E63A8"/>
                </a:solidFill>
                <a:latin typeface="Arial"/>
                <a:ea typeface="Arial"/>
                <a:cs typeface="Arial"/>
              </a:rPr>
              <a:t>CHI SCOMPENSA PRIMA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C5F26478-94F3-47B8-859A-ECDC9186D57C}"/>
              </a:ext>
            </a:extLst>
          </p:cNvPr>
          <p:cNvSpPr>
            <a:spLocks noGrp="1"/>
          </p:cNvSpPr>
          <p:nvPr/>
        </p:nvSpPr>
        <p:spPr>
          <a:xfrm>
            <a:off x="685800" y="552450"/>
            <a:ext cx="10668000" cy="609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2550" b="1" i="0">
                <a:solidFill>
                  <a:srgbClr val="17213F"/>
                </a:solidFill>
                <a:latin typeface="Arial"/>
                <a:ea typeface="Arial"/>
                <a:cs typeface="Arial"/>
              </a:defRPr>
            </a:pPr>
            <a:r>
              <a:rPr sz="2550" b="1" i="0">
                <a:solidFill>
                  <a:srgbClr val="17213F"/>
                </a:solidFill>
                <a:latin typeface="Arial"/>
                <a:ea typeface="Arial"/>
                <a:cs typeface="Arial"/>
              </a:rPr>
              <a:t>Il gradiente di fragilità</a:t>
            </a:r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C5843695-7BD2-4E42-AF2D-06C27E28D3D9}"/>
              </a:ext>
            </a:extLst>
          </p:cNvPr>
          <p:cNvSpPr>
            <a:spLocks noGrp="1"/>
          </p:cNvSpPr>
          <p:nvPr/>
        </p:nvSpPr>
        <p:spPr>
          <a:xfrm>
            <a:off x="857250" y="1524000"/>
            <a:ext cx="10382250" cy="876300"/>
          </a:xfrm>
          <a:prstGeom prst="rect">
            <a:avLst/>
          </a:prstGeom>
          <a:solidFill>
            <a:srgbClr val="EEF3F9"/>
          </a:solidFill>
          <a:ln w="0"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3B42AA53-A556-453F-8D53-C340C8B2255B}"/>
              </a:ext>
            </a:extLst>
          </p:cNvPr>
          <p:cNvSpPr>
            <a:spLocks noGrp="1"/>
          </p:cNvSpPr>
          <p:nvPr/>
        </p:nvSpPr>
        <p:spPr>
          <a:xfrm>
            <a:off x="1143000" y="1638300"/>
            <a:ext cx="3143250" cy="6477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725" b="1" i="0">
                <a:solidFill>
                  <a:srgbClr val="17213F"/>
                </a:solidFill>
                <a:latin typeface="Arial"/>
                <a:ea typeface="Arial"/>
                <a:cs typeface="Arial"/>
              </a:defRPr>
            </a:pPr>
            <a:r>
              <a:rPr sz="1725" b="1" i="0">
                <a:solidFill>
                  <a:srgbClr val="17213F"/>
                </a:solidFill>
                <a:latin typeface="Arial"/>
                <a:ea typeface="Arial"/>
                <a:cs typeface="Arial"/>
              </a:rPr>
              <a:t>Obesità severa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91D0EFB2-0765-4EAE-999F-2B0DD58741BB}"/>
              </a:ext>
            </a:extLst>
          </p:cNvPr>
          <p:cNvSpPr>
            <a:spLocks noGrp="1"/>
          </p:cNvSpPr>
          <p:nvPr/>
        </p:nvSpPr>
        <p:spPr>
          <a:xfrm>
            <a:off x="4572000" y="1638300"/>
            <a:ext cx="1619250" cy="6477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650" b="1" i="0">
                <a:solidFill>
                  <a:srgbClr val="182033"/>
                </a:solidFill>
                <a:latin typeface="Arial"/>
                <a:ea typeface="Arial"/>
                <a:cs typeface="Arial"/>
              </a:defRPr>
            </a:pPr>
            <a:r>
              <a:rPr sz="1650" b="1" i="0">
                <a:solidFill>
                  <a:srgbClr val="182033"/>
                </a:solidFill>
                <a:latin typeface="Arial"/>
                <a:ea typeface="Arial"/>
                <a:cs typeface="Arial"/>
              </a:rPr>
              <a:t>38 anni</a:t>
            </a:r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69FE6666-8ECF-47E5-8C14-67F0C90F9E5F}"/>
              </a:ext>
            </a:extLst>
          </p:cNvPr>
          <p:cNvSpPr>
            <a:spLocks noGrp="1"/>
          </p:cNvSpPr>
          <p:nvPr/>
        </p:nvSpPr>
        <p:spPr>
          <a:xfrm>
            <a:off x="6477000" y="1638300"/>
            <a:ext cx="4381500" cy="6477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650" b="0" i="0">
                <a:solidFill>
                  <a:srgbClr val="182033"/>
                </a:solidFill>
                <a:latin typeface="Arial"/>
                <a:ea typeface="Arial"/>
                <a:cs typeface="Arial"/>
              </a:defRPr>
            </a:pPr>
            <a:r>
              <a:rPr sz="1650" b="0" i="0">
                <a:solidFill>
                  <a:srgbClr val="182033"/>
                </a:solidFill>
                <a:latin typeface="Arial"/>
                <a:ea typeface="Arial"/>
                <a:cs typeface="Arial"/>
              </a:rPr>
              <a:t>complicanze progressive fino a 30 anni</a:t>
            </a:r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E84CECC5-F952-40EE-9837-82F30FA615D5}"/>
              </a:ext>
            </a:extLst>
          </p:cNvPr>
          <p:cNvSpPr>
            <a:spLocks noGrp="1"/>
          </p:cNvSpPr>
          <p:nvPr/>
        </p:nvSpPr>
        <p:spPr>
          <a:xfrm>
            <a:off x="857250" y="2667000"/>
            <a:ext cx="10382250" cy="876300"/>
          </a:xfrm>
          <a:prstGeom prst="rect">
            <a:avLst/>
          </a:prstGeom>
          <a:solidFill>
            <a:srgbClr val="EEF3F9"/>
          </a:solidFill>
          <a:ln w="0"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0356FA8C-AAFE-4E5B-970F-99D8A25A679F}"/>
              </a:ext>
            </a:extLst>
          </p:cNvPr>
          <p:cNvSpPr>
            <a:spLocks noGrp="1"/>
          </p:cNvSpPr>
          <p:nvPr/>
        </p:nvSpPr>
        <p:spPr>
          <a:xfrm>
            <a:off x="1143000" y="2781300"/>
            <a:ext cx="3143250" cy="6477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725" b="1" i="0">
                <a:solidFill>
                  <a:srgbClr val="17213F"/>
                </a:solidFill>
                <a:latin typeface="Arial"/>
                <a:ea typeface="Arial"/>
                <a:cs typeface="Arial"/>
              </a:defRPr>
            </a:pPr>
            <a:r>
              <a:rPr sz="1725" b="1" i="0">
                <a:solidFill>
                  <a:srgbClr val="17213F"/>
                </a:solidFill>
                <a:latin typeface="Arial"/>
                <a:ea typeface="Arial"/>
                <a:cs typeface="Arial"/>
              </a:rPr>
              <a:t>Obesità severa + T2D</a:t>
            </a: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D2AE3916-7A86-49E4-88ED-722119E1B8E1}"/>
              </a:ext>
            </a:extLst>
          </p:cNvPr>
          <p:cNvSpPr>
            <a:spLocks noGrp="1"/>
          </p:cNvSpPr>
          <p:nvPr/>
        </p:nvSpPr>
        <p:spPr>
          <a:xfrm>
            <a:off x="4572000" y="2781300"/>
            <a:ext cx="1619250" cy="6477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650" b="1" i="0">
                <a:solidFill>
                  <a:srgbClr val="182033"/>
                </a:solidFill>
                <a:latin typeface="Arial"/>
                <a:ea typeface="Arial"/>
                <a:cs typeface="Arial"/>
              </a:defRPr>
            </a:pPr>
            <a:r>
              <a:rPr sz="1650" b="1" i="0">
                <a:solidFill>
                  <a:srgbClr val="182033"/>
                </a:solidFill>
                <a:latin typeface="Arial"/>
                <a:ea typeface="Arial"/>
                <a:cs typeface="Arial"/>
              </a:rPr>
              <a:t>52 anni</a:t>
            </a:r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83941EE7-7AE7-4A83-AF84-8E6DEDA69088}"/>
              </a:ext>
            </a:extLst>
          </p:cNvPr>
          <p:cNvSpPr>
            <a:spLocks noGrp="1"/>
          </p:cNvSpPr>
          <p:nvPr/>
        </p:nvSpPr>
        <p:spPr>
          <a:xfrm>
            <a:off x="6477000" y="2781300"/>
            <a:ext cx="4381500" cy="6477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650" b="0" i="0">
                <a:solidFill>
                  <a:srgbClr val="182033"/>
                </a:solidFill>
                <a:latin typeface="Arial"/>
                <a:ea typeface="Arial"/>
                <a:cs typeface="Arial"/>
              </a:defRPr>
            </a:pPr>
            <a:r>
              <a:rPr sz="1650" b="0" i="0">
                <a:solidFill>
                  <a:srgbClr val="182033"/>
                </a:solidFill>
                <a:latin typeface="Arial"/>
                <a:ea typeface="Arial"/>
                <a:cs typeface="Arial"/>
              </a:rPr>
              <a:t>complicanze severe anticipate</a:t>
            </a:r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9BC1FDD9-7BB1-4552-9FF6-26024FC0D881}"/>
              </a:ext>
            </a:extLst>
          </p:cNvPr>
          <p:cNvSpPr>
            <a:spLocks noGrp="1"/>
          </p:cNvSpPr>
          <p:nvPr/>
        </p:nvSpPr>
        <p:spPr>
          <a:xfrm>
            <a:off x="857250" y="3810000"/>
            <a:ext cx="10382250" cy="876300"/>
          </a:xfrm>
          <a:prstGeom prst="rect">
            <a:avLst/>
          </a:prstGeom>
          <a:solidFill>
            <a:srgbClr val="FBEDEC"/>
          </a:solidFill>
          <a:ln w="0"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8FAAC55E-9816-47EF-B7C8-90B45BD736CD}"/>
              </a:ext>
            </a:extLst>
          </p:cNvPr>
          <p:cNvSpPr>
            <a:spLocks noGrp="1"/>
          </p:cNvSpPr>
          <p:nvPr/>
        </p:nvSpPr>
        <p:spPr>
          <a:xfrm>
            <a:off x="1143000" y="3924300"/>
            <a:ext cx="3143250" cy="6477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725" b="1" i="0">
                <a:solidFill>
                  <a:srgbClr val="C43C32"/>
                </a:solidFill>
                <a:latin typeface="Arial"/>
                <a:ea typeface="Arial"/>
                <a:cs typeface="Arial"/>
              </a:defRPr>
            </a:pPr>
            <a:r>
              <a:rPr sz="1725" b="1" i="0">
                <a:solidFill>
                  <a:srgbClr val="C43C32"/>
                </a:solidFill>
                <a:latin typeface="Arial"/>
                <a:ea typeface="Arial"/>
                <a:cs typeface="Arial"/>
              </a:rPr>
              <a:t>Sovrappeso/classe I + T2D</a:t>
            </a:r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8B71C27E-965D-448F-8239-1C306D4BC092}"/>
              </a:ext>
            </a:extLst>
          </p:cNvPr>
          <p:cNvSpPr>
            <a:spLocks noGrp="1"/>
          </p:cNvSpPr>
          <p:nvPr/>
        </p:nvSpPr>
        <p:spPr>
          <a:xfrm>
            <a:off x="4572000" y="3924300"/>
            <a:ext cx="1619250" cy="6477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650" b="1" i="0">
                <a:solidFill>
                  <a:srgbClr val="182033"/>
                </a:solidFill>
                <a:latin typeface="Arial"/>
                <a:ea typeface="Arial"/>
                <a:cs typeface="Arial"/>
              </a:defRPr>
            </a:pPr>
            <a:r>
              <a:rPr sz="1650" b="1" i="0">
                <a:solidFill>
                  <a:srgbClr val="182033"/>
                </a:solidFill>
                <a:latin typeface="Arial"/>
                <a:ea typeface="Arial"/>
                <a:cs typeface="Arial"/>
              </a:rPr>
              <a:t>57 anni</a:t>
            </a:r>
          </a:p>
        </p:txBody>
      </p:sp>
      <p:sp>
        <p:nvSpPr>
          <p:cNvPr id="15" name="Rettangolo 14">
            <a:extLst>
              <a:ext uri="{FF2B5EF4-FFF2-40B4-BE49-F238E27FC236}">
                <a16:creationId xmlns:a16="http://schemas.microsoft.com/office/drawing/2014/main" id="{A56DD63D-916E-4068-BBAA-9B1F1E5C0747}"/>
              </a:ext>
            </a:extLst>
          </p:cNvPr>
          <p:cNvSpPr>
            <a:spLocks noGrp="1"/>
          </p:cNvSpPr>
          <p:nvPr/>
        </p:nvSpPr>
        <p:spPr>
          <a:xfrm>
            <a:off x="6477000" y="3924300"/>
            <a:ext cx="4381500" cy="6477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650" b="0" i="0">
                <a:solidFill>
                  <a:srgbClr val="182033"/>
                </a:solidFill>
                <a:latin typeface="Arial"/>
                <a:ea typeface="Arial"/>
                <a:cs typeface="Arial"/>
              </a:defRPr>
            </a:pPr>
            <a:r>
              <a:rPr sz="1650" b="0" i="0">
                <a:solidFill>
                  <a:srgbClr val="182033"/>
                </a:solidFill>
                <a:latin typeface="Arial"/>
                <a:ea typeface="Arial"/>
                <a:cs typeface="Arial"/>
              </a:rPr>
              <a:t>53% di complicanze entro 10 anni</a:t>
            </a:r>
          </a:p>
        </p:txBody>
      </p:sp>
      <p:sp>
        <p:nvSpPr>
          <p:cNvPr id="16" name="Rettangolo 15">
            <a:extLst>
              <a:ext uri="{FF2B5EF4-FFF2-40B4-BE49-F238E27FC236}">
                <a16:creationId xmlns:a16="http://schemas.microsoft.com/office/drawing/2014/main" id="{D65B762D-1B63-4299-AB53-F7CB3B118133}"/>
              </a:ext>
            </a:extLst>
          </p:cNvPr>
          <p:cNvSpPr>
            <a:spLocks noGrp="1"/>
          </p:cNvSpPr>
          <p:nvPr/>
        </p:nvSpPr>
        <p:spPr>
          <a:xfrm>
            <a:off x="1428750" y="5191125"/>
            <a:ext cx="9334500" cy="5143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6216"/>
          </a:bodyPr>
          <a:lstStyle/>
          <a:p>
            <a:pPr algn="ctr">
              <a:defRPr sz="2100" b="1" i="0">
                <a:solidFill>
                  <a:srgbClr val="17213F"/>
                </a:solidFill>
                <a:latin typeface="Arial"/>
                <a:ea typeface="Arial"/>
                <a:cs typeface="Arial"/>
              </a:defRPr>
            </a:pPr>
            <a:r>
              <a:rPr sz="2100" b="1" i="0">
                <a:solidFill>
                  <a:srgbClr val="17213F"/>
                </a:solidFill>
                <a:latin typeface="Arial"/>
                <a:ea typeface="Arial"/>
                <a:cs typeface="Arial"/>
              </a:rPr>
              <a:t>La stessa esposizione anatomica pesa di più quando la riserva fisiologica è minore.</a:t>
            </a:r>
          </a:p>
        </p:txBody>
      </p:sp>
      <p:sp>
        <p:nvSpPr>
          <p:cNvPr id="17" name="Rettangolo 16">
            <a:extLst>
              <a:ext uri="{FF2B5EF4-FFF2-40B4-BE49-F238E27FC236}">
                <a16:creationId xmlns:a16="http://schemas.microsoft.com/office/drawing/2014/main" id="{81FE2AB8-9E0C-4EE5-84C1-48BF3FB0BE67}"/>
              </a:ext>
            </a:extLst>
          </p:cNvPr>
          <p:cNvSpPr>
            <a:spLocks noGrp="1"/>
          </p:cNvSpPr>
          <p:nvPr/>
        </p:nvSpPr>
        <p:spPr>
          <a:xfrm>
            <a:off x="685800" y="6429375"/>
            <a:ext cx="10820400" cy="9525"/>
          </a:xfrm>
          <a:prstGeom prst="rect">
            <a:avLst/>
          </a:prstGeom>
          <a:solidFill>
            <a:srgbClr val="D8DFE9"/>
          </a:solidFill>
          <a:ln w="0"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18" name="Rettangolo 17">
            <a:extLst>
              <a:ext uri="{FF2B5EF4-FFF2-40B4-BE49-F238E27FC236}">
                <a16:creationId xmlns:a16="http://schemas.microsoft.com/office/drawing/2014/main" id="{E36BBF2A-8F4C-420F-B19B-1201F574B870}"/>
              </a:ext>
            </a:extLst>
          </p:cNvPr>
          <p:cNvSpPr>
            <a:spLocks noGrp="1"/>
          </p:cNvSpPr>
          <p:nvPr/>
        </p:nvSpPr>
        <p:spPr>
          <a:xfrm>
            <a:off x="685800" y="6486525"/>
            <a:ext cx="9715500" cy="190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6288" lnSpcReduction="10000"/>
          </a:bodyPr>
          <a:lstStyle/>
          <a:p>
            <a:pPr algn="l">
              <a:defRPr sz="825" b="0" i="0">
                <a:solidFill>
                  <a:srgbClr val="657087"/>
                </a:solidFill>
                <a:latin typeface="Arial"/>
                <a:ea typeface="Arial"/>
                <a:cs typeface="Arial"/>
              </a:defRPr>
            </a:pPr>
            <a:r>
              <a:rPr sz="825" b="0" i="0">
                <a:solidFill>
                  <a:srgbClr val="657087"/>
                </a:solidFill>
                <a:latin typeface="Arial"/>
                <a:ea typeface="Arial"/>
                <a:cs typeface="Arial"/>
              </a:rPr>
              <a:t>Sintesi di coorti BPD pubblicate 2022–2026</a:t>
            </a:r>
          </a:p>
        </p:txBody>
      </p:sp>
      <p:sp>
        <p:nvSpPr>
          <p:cNvPr id="19" name="Rettangolo 18">
            <a:extLst>
              <a:ext uri="{FF2B5EF4-FFF2-40B4-BE49-F238E27FC236}">
                <a16:creationId xmlns:a16="http://schemas.microsoft.com/office/drawing/2014/main" id="{48639BF9-1C7D-4248-99EE-0E9AFECA5C9E}"/>
              </a:ext>
            </a:extLst>
          </p:cNvPr>
          <p:cNvSpPr>
            <a:spLocks noGrp="1"/>
          </p:cNvSpPr>
          <p:nvPr/>
        </p:nvSpPr>
        <p:spPr>
          <a:xfrm>
            <a:off x="10953750" y="6486525"/>
            <a:ext cx="552450" cy="190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6288" lnSpcReduction="10000"/>
          </a:bodyPr>
          <a:lstStyle/>
          <a:p>
            <a:pPr algn="r">
              <a:defRPr sz="825" b="0" i="0">
                <a:solidFill>
                  <a:srgbClr val="657087"/>
                </a:solidFill>
                <a:latin typeface="Arial"/>
                <a:ea typeface="Arial"/>
                <a:cs typeface="Arial"/>
              </a:defRPr>
            </a:pPr>
            <a:r>
              <a:rPr sz="825" b="0" i="0">
                <a:solidFill>
                  <a:srgbClr val="657087"/>
                </a:solidFill>
                <a:latin typeface="Arial"/>
                <a:ea typeface="Arial"/>
                <a:cs typeface="Arial"/>
              </a:rPr>
              <a:t>25</a:t>
            </a:r>
          </a:p>
        </p:txBody>
      </p:sp>
    </p:spTree>
    <p:extLst>
      <p:ext uri="{BB962C8B-B14F-4D97-AF65-F5344CB8AC3E}">
        <p14:creationId xmlns:p14="http://schemas.microsoft.com/office/powerpoint/2010/main" val="92107314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F2096AA6-809E-A176-D825-7EFE5A0C95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1374" y="595312"/>
            <a:ext cx="3543300" cy="5667375"/>
          </a:xfrm>
          <a:prstGeom prst="rect">
            <a:avLst/>
          </a:prstGeom>
        </p:spPr>
      </p:pic>
      <p:sp>
        <p:nvSpPr>
          <p:cNvPr id="4" name="CasellaDiTesto 3">
            <a:extLst>
              <a:ext uri="{FF2B5EF4-FFF2-40B4-BE49-F238E27FC236}">
                <a16:creationId xmlns:a16="http://schemas.microsoft.com/office/drawing/2014/main" id="{9E0054EC-4A83-245F-7978-780907632DD0}"/>
              </a:ext>
            </a:extLst>
          </p:cNvPr>
          <p:cNvSpPr txBox="1"/>
          <p:nvPr/>
        </p:nvSpPr>
        <p:spPr>
          <a:xfrm>
            <a:off x="4793064" y="1671484"/>
            <a:ext cx="727500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200" dirty="0"/>
              <a:t>Negli interventi fortemente </a:t>
            </a:r>
            <a:r>
              <a:rPr lang="it-IT" sz="3200" dirty="0" err="1"/>
              <a:t>ipo</a:t>
            </a:r>
            <a:r>
              <a:rPr lang="it-IT" sz="3200" dirty="0"/>
              <a:t>-assorbitivi, intervento e paziente si comportano come Dorian Gray ed il suo ritratto</a:t>
            </a:r>
          </a:p>
        </p:txBody>
      </p:sp>
    </p:spTree>
    <p:extLst>
      <p:ext uri="{BB962C8B-B14F-4D97-AF65-F5344CB8AC3E}">
        <p14:creationId xmlns:p14="http://schemas.microsoft.com/office/powerpoint/2010/main" val="242791233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ttangolo 16">
            <a:extLst>
              <a:ext uri="{FF2B5EF4-FFF2-40B4-BE49-F238E27FC236}">
                <a16:creationId xmlns:a16="http://schemas.microsoft.com/office/drawing/2014/main" id="{D921F22D-D6C1-48AB-8C61-BCC33F65A0CC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17213F"/>
          </a:solidFill>
          <a:ln w="0"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A4D95CEA-2869-4367-9280-76A2FCC78EB9}"/>
              </a:ext>
            </a:extLst>
          </p:cNvPr>
          <p:cNvSpPr>
            <a:spLocks noGrp="1"/>
          </p:cNvSpPr>
          <p:nvPr/>
        </p:nvSpPr>
        <p:spPr>
          <a:xfrm>
            <a:off x="685800" y="323850"/>
            <a:ext cx="9906000" cy="2095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6987" lnSpcReduction="10000"/>
          </a:bodyPr>
          <a:lstStyle/>
          <a:p>
            <a:pPr algn="l">
              <a:defRPr sz="975" b="1" i="0">
                <a:solidFill>
                  <a:srgbClr val="2E63A8"/>
                </a:solidFill>
                <a:latin typeface="Arial"/>
                <a:ea typeface="Arial"/>
                <a:cs typeface="Arial"/>
              </a:defRPr>
            </a:pPr>
            <a:r>
              <a:rPr sz="975" b="1" i="0">
                <a:solidFill>
                  <a:srgbClr val="2E63A8"/>
                </a:solidFill>
                <a:latin typeface="Arial"/>
                <a:ea typeface="Arial"/>
                <a:cs typeface="Arial"/>
              </a:rPr>
              <a:t>BPD-DS VS RYGB · TRIAL RANDOMIZZATO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8CD94195-A23A-43A5-8C95-4BD88A46FE81}"/>
              </a:ext>
            </a:extLst>
          </p:cNvPr>
          <p:cNvSpPr>
            <a:spLocks noGrp="1"/>
          </p:cNvSpPr>
          <p:nvPr/>
        </p:nvSpPr>
        <p:spPr>
          <a:xfrm>
            <a:off x="685800" y="552450"/>
            <a:ext cx="10668000" cy="609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2550" b="1" i="0">
                <a:solidFill>
                  <a:srgbClr val="17213F"/>
                </a:solidFill>
                <a:latin typeface="Arial"/>
                <a:ea typeface="Arial"/>
                <a:cs typeface="Arial"/>
              </a:defRPr>
            </a:pPr>
            <a:r>
              <a:rPr sz="2550" b="1" i="0">
                <a:solidFill>
                  <a:srgbClr val="17213F"/>
                </a:solidFill>
                <a:latin typeface="Arial"/>
                <a:ea typeface="Arial"/>
                <a:cs typeface="Arial"/>
              </a:rPr>
              <a:t>ASGARD a 10 anni: il vantaggio ponderale ha un prezzo</a:t>
            </a:r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D3D6A359-D2E6-44D9-B733-5B96A6CF17CF}"/>
              </a:ext>
            </a:extLst>
          </p:cNvPr>
          <p:cNvSpPr>
            <a:spLocks noGrp="1"/>
          </p:cNvSpPr>
          <p:nvPr/>
        </p:nvSpPr>
        <p:spPr>
          <a:xfrm>
            <a:off x="857250" y="1381125"/>
            <a:ext cx="2381250" cy="571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2850" b="1" i="0">
                <a:solidFill>
                  <a:srgbClr val="C43C32"/>
                </a:solidFill>
                <a:latin typeface="Arial"/>
                <a:ea typeface="Arial"/>
                <a:cs typeface="Arial"/>
              </a:defRPr>
            </a:pPr>
            <a:r>
              <a:rPr sz="2850" b="1" i="0">
                <a:solidFill>
                  <a:srgbClr val="C43C32"/>
                </a:solidFill>
                <a:latin typeface="Arial"/>
                <a:ea typeface="Arial"/>
                <a:cs typeface="Arial"/>
              </a:rPr>
              <a:t>33,9%</a:t>
            </a:r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9A87FE31-AD85-4C42-AC71-3F1078B55885}"/>
              </a:ext>
            </a:extLst>
          </p:cNvPr>
          <p:cNvSpPr>
            <a:spLocks noGrp="1"/>
          </p:cNvSpPr>
          <p:nvPr/>
        </p:nvSpPr>
        <p:spPr>
          <a:xfrm>
            <a:off x="857250" y="1933575"/>
            <a:ext cx="2381250" cy="6858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350" b="0" i="0">
                <a:solidFill>
                  <a:srgbClr val="182033"/>
                </a:solidFill>
                <a:latin typeface="Arial"/>
                <a:ea typeface="Arial"/>
                <a:cs typeface="Arial"/>
              </a:defRPr>
            </a:pPr>
            <a:r>
              <a:rPr sz="1350" b="0" i="0">
                <a:solidFill>
                  <a:srgbClr val="182033"/>
                </a:solidFill>
                <a:latin typeface="Arial"/>
                <a:ea typeface="Arial"/>
                <a:cs typeface="Arial"/>
              </a:rPr>
              <a:t>TWL dopo DS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F3E47E0A-D208-4C12-8434-CAD98117912D}"/>
              </a:ext>
            </a:extLst>
          </p:cNvPr>
          <p:cNvSpPr>
            <a:spLocks noGrp="1"/>
          </p:cNvSpPr>
          <p:nvPr/>
        </p:nvSpPr>
        <p:spPr>
          <a:xfrm>
            <a:off x="3714750" y="1381125"/>
            <a:ext cx="2476500" cy="571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2850" b="1" i="0">
                <a:solidFill>
                  <a:srgbClr val="2E63A8"/>
                </a:solidFill>
                <a:latin typeface="Arial"/>
                <a:ea typeface="Arial"/>
                <a:cs typeface="Arial"/>
              </a:defRPr>
            </a:pPr>
            <a:r>
              <a:rPr sz="2850" b="1" i="0">
                <a:solidFill>
                  <a:srgbClr val="2E63A8"/>
                </a:solidFill>
                <a:latin typeface="Arial"/>
                <a:ea typeface="Arial"/>
                <a:cs typeface="Arial"/>
              </a:rPr>
              <a:t>20,0%</a:t>
            </a:r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810650D1-68EA-4452-B3FF-29215F3B40F2}"/>
              </a:ext>
            </a:extLst>
          </p:cNvPr>
          <p:cNvSpPr>
            <a:spLocks noGrp="1"/>
          </p:cNvSpPr>
          <p:nvPr/>
        </p:nvSpPr>
        <p:spPr>
          <a:xfrm>
            <a:off x="3714750" y="1933575"/>
            <a:ext cx="2476500" cy="6858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350" b="0" i="0">
                <a:solidFill>
                  <a:srgbClr val="182033"/>
                </a:solidFill>
                <a:latin typeface="Arial"/>
                <a:ea typeface="Arial"/>
                <a:cs typeface="Arial"/>
              </a:defRPr>
            </a:pPr>
            <a:r>
              <a:rPr sz="1350" b="0" i="0">
                <a:solidFill>
                  <a:srgbClr val="182033"/>
                </a:solidFill>
                <a:latin typeface="Arial"/>
                <a:ea typeface="Arial"/>
                <a:cs typeface="Arial"/>
              </a:rPr>
              <a:t>TWL dopo RYGB</a:t>
            </a:r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C1EF7706-AB56-412B-A437-C918A91D097C}"/>
              </a:ext>
            </a:extLst>
          </p:cNvPr>
          <p:cNvSpPr>
            <a:spLocks noGrp="1"/>
          </p:cNvSpPr>
          <p:nvPr/>
        </p:nvSpPr>
        <p:spPr>
          <a:xfrm>
            <a:off x="6762750" y="1381125"/>
            <a:ext cx="2476500" cy="571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2850" b="1" i="0">
                <a:solidFill>
                  <a:srgbClr val="C43C32"/>
                </a:solidFill>
                <a:latin typeface="Arial"/>
                <a:ea typeface="Arial"/>
                <a:cs typeface="Arial"/>
              </a:defRPr>
            </a:pPr>
            <a:r>
              <a:rPr sz="2850" b="1" i="0">
                <a:solidFill>
                  <a:srgbClr val="C43C32"/>
                </a:solidFill>
                <a:latin typeface="Arial"/>
                <a:ea typeface="Arial"/>
                <a:cs typeface="Arial"/>
              </a:rPr>
              <a:t>14%</a:t>
            </a:r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77DCAB89-534A-4F93-9747-AAC28D5B5945}"/>
              </a:ext>
            </a:extLst>
          </p:cNvPr>
          <p:cNvSpPr>
            <a:spLocks noGrp="1"/>
          </p:cNvSpPr>
          <p:nvPr/>
        </p:nvSpPr>
        <p:spPr>
          <a:xfrm>
            <a:off x="6762750" y="1933575"/>
            <a:ext cx="2476500" cy="6858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350" b="0" i="0">
                <a:solidFill>
                  <a:srgbClr val="182033"/>
                </a:solidFill>
                <a:latin typeface="Arial"/>
                <a:ea typeface="Arial"/>
                <a:cs typeface="Arial"/>
              </a:defRPr>
            </a:pPr>
            <a:r>
              <a:rPr sz="1350" b="0" i="0">
                <a:solidFill>
                  <a:srgbClr val="182033"/>
                </a:solidFill>
                <a:latin typeface="Arial"/>
                <a:ea typeface="Arial"/>
                <a:cs typeface="Arial"/>
              </a:rPr>
              <a:t>malnutrizione proteico-calorica dopo DS</a:t>
            </a: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429AF214-06C3-4592-B809-F6562FA6D16F}"/>
              </a:ext>
            </a:extLst>
          </p:cNvPr>
          <p:cNvSpPr>
            <a:spLocks noGrp="1"/>
          </p:cNvSpPr>
          <p:nvPr/>
        </p:nvSpPr>
        <p:spPr>
          <a:xfrm>
            <a:off x="9525000" y="1381125"/>
            <a:ext cx="1905000" cy="571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2850" b="1" i="0">
                <a:solidFill>
                  <a:srgbClr val="2E63A8"/>
                </a:solidFill>
                <a:latin typeface="Arial"/>
                <a:ea typeface="Arial"/>
                <a:cs typeface="Arial"/>
              </a:defRPr>
            </a:pPr>
            <a:r>
              <a:rPr sz="2850" b="1" i="0">
                <a:solidFill>
                  <a:srgbClr val="2E63A8"/>
                </a:solidFill>
                <a:latin typeface="Arial"/>
                <a:ea typeface="Arial"/>
                <a:cs typeface="Arial"/>
              </a:rPr>
              <a:t>0%</a:t>
            </a:r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349C6C61-CDAE-4EAE-B6E4-3EA4E570E58B}"/>
              </a:ext>
            </a:extLst>
          </p:cNvPr>
          <p:cNvSpPr>
            <a:spLocks noGrp="1"/>
          </p:cNvSpPr>
          <p:nvPr/>
        </p:nvSpPr>
        <p:spPr>
          <a:xfrm>
            <a:off x="9525000" y="1933575"/>
            <a:ext cx="1905000" cy="6858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6296"/>
          </a:bodyPr>
          <a:lstStyle/>
          <a:p>
            <a:pPr algn="l">
              <a:defRPr sz="1350" b="0" i="0">
                <a:solidFill>
                  <a:srgbClr val="182033"/>
                </a:solidFill>
                <a:latin typeface="Arial"/>
                <a:ea typeface="Arial"/>
                <a:cs typeface="Arial"/>
              </a:defRPr>
            </a:pPr>
            <a:r>
              <a:rPr sz="1350" b="0" i="0">
                <a:solidFill>
                  <a:srgbClr val="182033"/>
                </a:solidFill>
                <a:latin typeface="Arial"/>
                <a:ea typeface="Arial"/>
                <a:cs typeface="Arial"/>
              </a:rPr>
              <a:t>malnutrizione proteico-calorica dopo RYGB</a:t>
            </a:r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A37E6C3A-FCD3-470E-845E-8BCE6F0A0A48}"/>
              </a:ext>
            </a:extLst>
          </p:cNvPr>
          <p:cNvSpPr>
            <a:spLocks noGrp="1"/>
          </p:cNvSpPr>
          <p:nvPr/>
        </p:nvSpPr>
        <p:spPr>
          <a:xfrm>
            <a:off x="952500" y="3524250"/>
            <a:ext cx="10287000" cy="1381125"/>
          </a:xfrm>
          <a:prstGeom prst="rect">
            <a:avLst/>
          </a:prstGeom>
          <a:solidFill>
            <a:srgbClr val="EEF3F9"/>
          </a:solidFill>
          <a:ln w="0"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7C1BEAD9-653A-4A99-9869-920D82631F39}"/>
              </a:ext>
            </a:extLst>
          </p:cNvPr>
          <p:cNvSpPr>
            <a:spLocks noGrp="1"/>
          </p:cNvSpPr>
          <p:nvPr/>
        </p:nvSpPr>
        <p:spPr>
          <a:xfrm>
            <a:off x="1381125" y="3781425"/>
            <a:ext cx="9429750" cy="9048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4889" lnSpcReduction="10000"/>
          </a:bodyPr>
          <a:lstStyle/>
          <a:p>
            <a:pPr algn="ctr">
              <a:defRPr sz="1875" b="1" i="0">
                <a:solidFill>
                  <a:srgbClr val="17213F"/>
                </a:solidFill>
                <a:latin typeface="Arial"/>
                <a:ea typeface="Arial"/>
                <a:cs typeface="Arial"/>
              </a:defRPr>
            </a:pPr>
            <a:r>
              <a:rPr sz="1875" b="1" i="0">
                <a:solidFill>
                  <a:srgbClr val="17213F"/>
                </a:solidFill>
                <a:latin typeface="Arial"/>
                <a:ea typeface="Arial"/>
                <a:cs typeface="Arial"/>
              </a:rPr>
              <a:t>Almeno una carenza vitaminica: 84% DS vs 48% RYGB. Eventi avversi totali: 135 vs 97. Il controllo metabolico non mostrava un vantaggio proporzionato al maggior calo ponderale.</a:t>
            </a:r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FD1E0615-A6D6-4CB8-8A42-89181446C90D}"/>
              </a:ext>
            </a:extLst>
          </p:cNvPr>
          <p:cNvSpPr>
            <a:spLocks noGrp="1"/>
          </p:cNvSpPr>
          <p:nvPr/>
        </p:nvSpPr>
        <p:spPr>
          <a:xfrm>
            <a:off x="685800" y="6429375"/>
            <a:ext cx="10820400" cy="9525"/>
          </a:xfrm>
          <a:prstGeom prst="rect">
            <a:avLst/>
          </a:prstGeom>
          <a:solidFill>
            <a:srgbClr val="D8DFE9"/>
          </a:solidFill>
          <a:ln w="0"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15" name="Rettangolo 14">
            <a:extLst>
              <a:ext uri="{FF2B5EF4-FFF2-40B4-BE49-F238E27FC236}">
                <a16:creationId xmlns:a16="http://schemas.microsoft.com/office/drawing/2014/main" id="{3C8BDBFB-6588-4151-9805-B212EEBBB200}"/>
              </a:ext>
            </a:extLst>
          </p:cNvPr>
          <p:cNvSpPr>
            <a:spLocks noGrp="1"/>
          </p:cNvSpPr>
          <p:nvPr/>
        </p:nvSpPr>
        <p:spPr>
          <a:xfrm>
            <a:off x="685800" y="6486525"/>
            <a:ext cx="9715500" cy="190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6288" lnSpcReduction="10000"/>
          </a:bodyPr>
          <a:lstStyle/>
          <a:p>
            <a:pPr algn="l">
              <a:defRPr sz="825" b="0" i="0">
                <a:solidFill>
                  <a:srgbClr val="657087"/>
                </a:solidFill>
                <a:latin typeface="Arial"/>
                <a:ea typeface="Arial"/>
                <a:cs typeface="Arial"/>
              </a:defRPr>
            </a:pPr>
            <a:r>
              <a:rPr sz="825" b="0" i="0">
                <a:solidFill>
                  <a:srgbClr val="657087"/>
                </a:solidFill>
                <a:latin typeface="Arial"/>
                <a:ea typeface="Arial"/>
                <a:cs typeface="Arial"/>
              </a:rPr>
              <a:t>ASGARD: Salte OBK et al. JAMA Netw Open. 2024;7:e2416772; Papadia FS. Frankfurt 2025</a:t>
            </a:r>
          </a:p>
        </p:txBody>
      </p:sp>
      <p:sp>
        <p:nvSpPr>
          <p:cNvPr id="16" name="Rettangolo 15">
            <a:extLst>
              <a:ext uri="{FF2B5EF4-FFF2-40B4-BE49-F238E27FC236}">
                <a16:creationId xmlns:a16="http://schemas.microsoft.com/office/drawing/2014/main" id="{9AFEC150-F3A2-4E5F-BDCA-AF84C13FF6FA}"/>
              </a:ext>
            </a:extLst>
          </p:cNvPr>
          <p:cNvSpPr>
            <a:spLocks noGrp="1"/>
          </p:cNvSpPr>
          <p:nvPr/>
        </p:nvSpPr>
        <p:spPr>
          <a:xfrm>
            <a:off x="10953750" y="6486525"/>
            <a:ext cx="552450" cy="190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6288" lnSpcReduction="10000"/>
          </a:bodyPr>
          <a:lstStyle/>
          <a:p>
            <a:pPr algn="r">
              <a:defRPr sz="825" b="0" i="0">
                <a:solidFill>
                  <a:srgbClr val="657087"/>
                </a:solidFill>
                <a:latin typeface="Arial"/>
                <a:ea typeface="Arial"/>
                <a:cs typeface="Arial"/>
              </a:defRPr>
            </a:pPr>
            <a:r>
              <a:rPr sz="825" b="0" i="0">
                <a:solidFill>
                  <a:srgbClr val="657087"/>
                </a:solidFill>
                <a:latin typeface="Arial"/>
                <a:ea typeface="Arial"/>
                <a:cs typeface="Arial"/>
              </a:rPr>
              <a:t>29</a:t>
            </a:r>
          </a:p>
        </p:txBody>
      </p:sp>
    </p:spTree>
    <p:extLst>
      <p:ext uri="{BB962C8B-B14F-4D97-AF65-F5344CB8AC3E}">
        <p14:creationId xmlns:p14="http://schemas.microsoft.com/office/powerpoint/2010/main" val="67125097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ttangolo 17">
            <a:extLst>
              <a:ext uri="{FF2B5EF4-FFF2-40B4-BE49-F238E27FC236}">
                <a16:creationId xmlns:a16="http://schemas.microsoft.com/office/drawing/2014/main" id="{A60D7125-12D2-424B-9B33-55E1A09D550D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17213F"/>
          </a:solidFill>
          <a:ln w="0"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92E14794-2A89-40B9-B40C-FA8D4B82C4A2}"/>
              </a:ext>
            </a:extLst>
          </p:cNvPr>
          <p:cNvSpPr>
            <a:spLocks noGrp="1"/>
          </p:cNvSpPr>
          <p:nvPr/>
        </p:nvSpPr>
        <p:spPr>
          <a:xfrm>
            <a:off x="685800" y="323850"/>
            <a:ext cx="9906000" cy="20955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algn="l">
              <a:defRPr sz="975" b="1" i="0">
                <a:solidFill>
                  <a:srgbClr val="2E63A8"/>
                </a:solidFill>
                <a:latin typeface="Arial"/>
                <a:ea typeface="Arial"/>
                <a:cs typeface="Arial"/>
              </a:defRPr>
            </a:pPr>
            <a:r>
              <a:rPr sz="950" b="1" i="0" dirty="0">
                <a:solidFill>
                  <a:srgbClr val="2E63A8"/>
                </a:solidFill>
                <a:latin typeface="Arial"/>
                <a:ea typeface="Arial"/>
                <a:cs typeface="Arial"/>
              </a:rPr>
              <a:t>COORTI MULTICENTRICHE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6C2A5966-FB1A-4B0E-9FD1-E08916DA7445}"/>
              </a:ext>
            </a:extLst>
          </p:cNvPr>
          <p:cNvSpPr>
            <a:spLocks noGrp="1"/>
          </p:cNvSpPr>
          <p:nvPr/>
        </p:nvSpPr>
        <p:spPr>
          <a:xfrm>
            <a:off x="685800" y="552450"/>
            <a:ext cx="10668000" cy="609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2550" b="1" i="0">
                <a:solidFill>
                  <a:srgbClr val="17213F"/>
                </a:solidFill>
                <a:latin typeface="Arial"/>
                <a:ea typeface="Arial"/>
                <a:cs typeface="Arial"/>
              </a:defRPr>
            </a:pPr>
            <a:r>
              <a:rPr sz="2550" b="1" i="0" dirty="0">
                <a:solidFill>
                  <a:srgbClr val="17213F"/>
                </a:solidFill>
                <a:latin typeface="Arial"/>
                <a:ea typeface="Arial"/>
                <a:cs typeface="Arial"/>
              </a:rPr>
              <a:t>DS e SADI-S </a:t>
            </a:r>
            <a:r>
              <a:rPr sz="2550" b="1" i="0" dirty="0" err="1">
                <a:solidFill>
                  <a:srgbClr val="17213F"/>
                </a:solidFill>
                <a:latin typeface="Arial"/>
                <a:ea typeface="Arial"/>
                <a:cs typeface="Arial"/>
              </a:rPr>
              <a:t>mostrano</a:t>
            </a:r>
            <a:r>
              <a:rPr sz="2550" b="1" i="0" dirty="0">
                <a:solidFill>
                  <a:srgbClr val="17213F"/>
                </a:solidFill>
                <a:latin typeface="Arial"/>
                <a:ea typeface="Arial"/>
                <a:cs typeface="Arial"/>
              </a:rPr>
              <a:t> </a:t>
            </a:r>
            <a:r>
              <a:rPr sz="2550" b="1" i="0" dirty="0" err="1">
                <a:solidFill>
                  <a:srgbClr val="17213F"/>
                </a:solidFill>
                <a:latin typeface="Arial"/>
                <a:ea typeface="Arial"/>
                <a:cs typeface="Arial"/>
              </a:rPr>
              <a:t>risultati</a:t>
            </a:r>
            <a:r>
              <a:rPr sz="2550" b="1" i="0" dirty="0">
                <a:solidFill>
                  <a:srgbClr val="17213F"/>
                </a:solidFill>
                <a:latin typeface="Arial"/>
                <a:ea typeface="Arial"/>
                <a:cs typeface="Arial"/>
              </a:rPr>
              <a:t> </a:t>
            </a:r>
            <a:r>
              <a:rPr sz="2550" b="1" i="0" dirty="0" err="1">
                <a:solidFill>
                  <a:srgbClr val="17213F"/>
                </a:solidFill>
                <a:latin typeface="Arial"/>
                <a:ea typeface="Arial"/>
                <a:cs typeface="Arial"/>
              </a:rPr>
              <a:t>ponderali</a:t>
            </a:r>
            <a:r>
              <a:rPr sz="2550" b="1" i="0" dirty="0">
                <a:solidFill>
                  <a:srgbClr val="17213F"/>
                </a:solidFill>
                <a:latin typeface="Arial"/>
                <a:ea typeface="Arial"/>
                <a:cs typeface="Arial"/>
              </a:rPr>
              <a:t> </a:t>
            </a:r>
            <a:r>
              <a:rPr sz="2550" b="1" i="0" dirty="0" err="1">
                <a:solidFill>
                  <a:srgbClr val="17213F"/>
                </a:solidFill>
                <a:latin typeface="Arial"/>
                <a:ea typeface="Arial"/>
                <a:cs typeface="Arial"/>
              </a:rPr>
              <a:t>comparabili</a:t>
            </a:r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894B0809-36A0-45A9-B332-E73BB835DF06}"/>
              </a:ext>
            </a:extLst>
          </p:cNvPr>
          <p:cNvSpPr>
            <a:spLocks noGrp="1"/>
          </p:cNvSpPr>
          <p:nvPr/>
        </p:nvSpPr>
        <p:spPr>
          <a:xfrm>
            <a:off x="762000" y="1381125"/>
            <a:ext cx="2381250" cy="571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2850" b="1" i="0">
                <a:solidFill>
                  <a:srgbClr val="C43C32"/>
                </a:solidFill>
                <a:latin typeface="Arial"/>
                <a:ea typeface="Arial"/>
                <a:cs typeface="Arial"/>
              </a:defRPr>
            </a:pPr>
            <a:r>
              <a:rPr sz="2850" b="1" i="0" dirty="0">
                <a:solidFill>
                  <a:srgbClr val="C43C32"/>
                </a:solidFill>
                <a:latin typeface="Arial"/>
                <a:ea typeface="Arial"/>
                <a:cs typeface="Arial"/>
              </a:rPr>
              <a:t>42,1%</a:t>
            </a:r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3F53217A-2B5A-40B4-B9B0-493B27DC73F1}"/>
              </a:ext>
            </a:extLst>
          </p:cNvPr>
          <p:cNvSpPr>
            <a:spLocks noGrp="1"/>
          </p:cNvSpPr>
          <p:nvPr/>
        </p:nvSpPr>
        <p:spPr>
          <a:xfrm>
            <a:off x="762000" y="1933575"/>
            <a:ext cx="2381250" cy="6858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350" b="0" i="0">
                <a:solidFill>
                  <a:srgbClr val="182033"/>
                </a:solidFill>
                <a:latin typeface="Arial"/>
                <a:ea typeface="Arial"/>
                <a:cs typeface="Arial"/>
              </a:defRPr>
            </a:pPr>
            <a:r>
              <a:rPr sz="1350" b="0" i="0" dirty="0">
                <a:solidFill>
                  <a:srgbClr val="182033"/>
                </a:solidFill>
                <a:latin typeface="Arial"/>
                <a:ea typeface="Arial"/>
                <a:cs typeface="Arial"/>
              </a:rPr>
              <a:t>TWL SADI-S a 2 anni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0C871AA7-5240-43F1-B50A-5E1B20DEB05F}"/>
              </a:ext>
            </a:extLst>
          </p:cNvPr>
          <p:cNvSpPr>
            <a:spLocks noGrp="1"/>
          </p:cNvSpPr>
          <p:nvPr/>
        </p:nvSpPr>
        <p:spPr>
          <a:xfrm>
            <a:off x="3571875" y="1381125"/>
            <a:ext cx="2381250" cy="571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2850" b="1" i="0">
                <a:solidFill>
                  <a:srgbClr val="2E63A8"/>
                </a:solidFill>
                <a:latin typeface="Arial"/>
                <a:ea typeface="Arial"/>
                <a:cs typeface="Arial"/>
              </a:defRPr>
            </a:pPr>
            <a:r>
              <a:rPr sz="2850" b="1" i="0" dirty="0">
                <a:solidFill>
                  <a:srgbClr val="2E63A8"/>
                </a:solidFill>
                <a:latin typeface="Arial"/>
                <a:ea typeface="Arial"/>
                <a:cs typeface="Arial"/>
              </a:rPr>
              <a:t>40,4%</a:t>
            </a:r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F2E98F2A-2526-4987-A8B7-F2F95606B853}"/>
              </a:ext>
            </a:extLst>
          </p:cNvPr>
          <p:cNvSpPr>
            <a:spLocks noGrp="1"/>
          </p:cNvSpPr>
          <p:nvPr/>
        </p:nvSpPr>
        <p:spPr>
          <a:xfrm>
            <a:off x="3571875" y="1933575"/>
            <a:ext cx="2381250" cy="6858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350" b="0" i="0">
                <a:solidFill>
                  <a:srgbClr val="182033"/>
                </a:solidFill>
                <a:latin typeface="Arial"/>
                <a:ea typeface="Arial"/>
                <a:cs typeface="Arial"/>
              </a:defRPr>
            </a:pPr>
            <a:r>
              <a:rPr sz="1350" b="0" i="0" dirty="0">
                <a:solidFill>
                  <a:srgbClr val="182033"/>
                </a:solidFill>
                <a:latin typeface="Arial"/>
                <a:ea typeface="Arial"/>
                <a:cs typeface="Arial"/>
              </a:rPr>
              <a:t>TWL BPD-DS a 2 anni</a:t>
            </a:r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3FA35161-4E5D-419D-B969-CB2023BBD374}"/>
              </a:ext>
            </a:extLst>
          </p:cNvPr>
          <p:cNvSpPr>
            <a:spLocks noGrp="1"/>
          </p:cNvSpPr>
          <p:nvPr/>
        </p:nvSpPr>
        <p:spPr>
          <a:xfrm>
            <a:off x="6381750" y="1381125"/>
            <a:ext cx="2381250" cy="571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2850" b="1" i="0">
                <a:solidFill>
                  <a:srgbClr val="C43C32"/>
                </a:solidFill>
                <a:latin typeface="Arial"/>
                <a:ea typeface="Arial"/>
                <a:cs typeface="Arial"/>
              </a:defRPr>
            </a:pPr>
            <a:r>
              <a:rPr sz="2850" b="1" i="0" dirty="0">
                <a:solidFill>
                  <a:srgbClr val="C43C32"/>
                </a:solidFill>
                <a:latin typeface="Arial"/>
                <a:ea typeface="Arial"/>
                <a:cs typeface="Arial"/>
              </a:rPr>
              <a:t>37,1%</a:t>
            </a:r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490C81A2-1F7E-4E4C-90E1-74C29BFAE3A3}"/>
              </a:ext>
            </a:extLst>
          </p:cNvPr>
          <p:cNvSpPr>
            <a:spLocks noGrp="1"/>
          </p:cNvSpPr>
          <p:nvPr/>
        </p:nvSpPr>
        <p:spPr>
          <a:xfrm>
            <a:off x="6381750" y="1933575"/>
            <a:ext cx="2381250" cy="6858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350" b="0" i="0">
                <a:solidFill>
                  <a:srgbClr val="182033"/>
                </a:solidFill>
                <a:latin typeface="Arial"/>
                <a:ea typeface="Arial"/>
                <a:cs typeface="Arial"/>
              </a:defRPr>
            </a:pPr>
            <a:r>
              <a:rPr sz="1350" b="0" i="0" dirty="0">
                <a:solidFill>
                  <a:srgbClr val="182033"/>
                </a:solidFill>
                <a:latin typeface="Arial"/>
                <a:ea typeface="Arial"/>
                <a:cs typeface="Arial"/>
              </a:rPr>
              <a:t>TWL SADI-S a 5 anni</a:t>
            </a: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AF730E0C-2926-4C9B-A941-6FB2FBF417E6}"/>
              </a:ext>
            </a:extLst>
          </p:cNvPr>
          <p:cNvSpPr>
            <a:spLocks noGrp="1"/>
          </p:cNvSpPr>
          <p:nvPr/>
        </p:nvSpPr>
        <p:spPr>
          <a:xfrm>
            <a:off x="9191625" y="1381125"/>
            <a:ext cx="2381250" cy="571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2850" b="1" i="0">
                <a:solidFill>
                  <a:srgbClr val="2E63A8"/>
                </a:solidFill>
                <a:latin typeface="Arial"/>
                <a:ea typeface="Arial"/>
                <a:cs typeface="Arial"/>
              </a:defRPr>
            </a:pPr>
            <a:r>
              <a:rPr sz="2850" b="1" i="0" dirty="0">
                <a:solidFill>
                  <a:srgbClr val="2E63A8"/>
                </a:solidFill>
                <a:latin typeface="Arial"/>
                <a:ea typeface="Arial"/>
                <a:cs typeface="Arial"/>
              </a:rPr>
              <a:t>35,6%</a:t>
            </a:r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9204D141-03C1-4242-BEEB-644457DDE0F8}"/>
              </a:ext>
            </a:extLst>
          </p:cNvPr>
          <p:cNvSpPr>
            <a:spLocks noGrp="1"/>
          </p:cNvSpPr>
          <p:nvPr/>
        </p:nvSpPr>
        <p:spPr>
          <a:xfrm>
            <a:off x="9191625" y="1933575"/>
            <a:ext cx="2381250" cy="6858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350" b="0" i="0">
                <a:solidFill>
                  <a:srgbClr val="182033"/>
                </a:solidFill>
                <a:latin typeface="Arial"/>
                <a:ea typeface="Arial"/>
                <a:cs typeface="Arial"/>
              </a:defRPr>
            </a:pPr>
            <a:r>
              <a:rPr sz="1350" b="0" i="0" dirty="0">
                <a:solidFill>
                  <a:srgbClr val="182033"/>
                </a:solidFill>
                <a:latin typeface="Arial"/>
                <a:ea typeface="Arial"/>
                <a:cs typeface="Arial"/>
              </a:rPr>
              <a:t>TWL BPD-DS a 5 anni</a:t>
            </a:r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8B26ECD2-0F42-46A2-A6A3-0C3D283AB8CB}"/>
              </a:ext>
            </a:extLst>
          </p:cNvPr>
          <p:cNvSpPr>
            <a:spLocks noGrp="1"/>
          </p:cNvSpPr>
          <p:nvPr/>
        </p:nvSpPr>
        <p:spPr>
          <a:xfrm>
            <a:off x="857250" y="3381375"/>
            <a:ext cx="10477500" cy="1666875"/>
          </a:xfrm>
          <a:prstGeom prst="rect">
            <a:avLst/>
          </a:prstGeom>
          <a:solidFill>
            <a:srgbClr val="EEF3F9"/>
          </a:solidFill>
          <a:ln w="0"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2A9336CC-A61B-4BBA-9151-4E36270EBF84}"/>
              </a:ext>
            </a:extLst>
          </p:cNvPr>
          <p:cNvSpPr>
            <a:spLocks noGrp="1"/>
          </p:cNvSpPr>
          <p:nvPr/>
        </p:nvSpPr>
        <p:spPr>
          <a:xfrm>
            <a:off x="1238250" y="3638550"/>
            <a:ext cx="9715500" cy="7143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7998"/>
          </a:bodyPr>
          <a:lstStyle/>
          <a:p>
            <a:pPr algn="ctr">
              <a:defRPr sz="1875" b="1" i="0">
                <a:solidFill>
                  <a:srgbClr val="17213F"/>
                </a:solidFill>
                <a:latin typeface="Arial"/>
                <a:ea typeface="Arial"/>
                <a:cs typeface="Arial"/>
              </a:defRPr>
            </a:pPr>
            <a:r>
              <a:rPr sz="1875" b="1" i="0" dirty="0">
                <a:solidFill>
                  <a:srgbClr val="17213F"/>
                </a:solidFill>
                <a:latin typeface="Arial"/>
                <a:ea typeface="Arial"/>
                <a:cs typeface="Arial"/>
              </a:rPr>
              <a:t>A 5 anni: peso, </a:t>
            </a:r>
            <a:r>
              <a:rPr sz="1875" b="1" i="0" dirty="0" err="1">
                <a:solidFill>
                  <a:srgbClr val="17213F"/>
                </a:solidFill>
                <a:latin typeface="Arial"/>
                <a:ea typeface="Arial"/>
                <a:cs typeface="Arial"/>
              </a:rPr>
              <a:t>remissione</a:t>
            </a:r>
            <a:r>
              <a:rPr sz="1875" b="1" i="0" dirty="0">
                <a:solidFill>
                  <a:srgbClr val="17213F"/>
                </a:solidFill>
                <a:latin typeface="Arial"/>
                <a:ea typeface="Arial"/>
                <a:cs typeface="Arial"/>
              </a:rPr>
              <a:t> </a:t>
            </a:r>
            <a:r>
              <a:rPr sz="1875" b="1" i="0" dirty="0" err="1">
                <a:solidFill>
                  <a:srgbClr val="17213F"/>
                </a:solidFill>
                <a:latin typeface="Arial"/>
                <a:ea typeface="Arial"/>
                <a:cs typeface="Arial"/>
              </a:rPr>
              <a:t>metabolica</a:t>
            </a:r>
            <a:r>
              <a:rPr sz="1875" b="1" i="0" dirty="0">
                <a:solidFill>
                  <a:srgbClr val="17213F"/>
                </a:solidFill>
                <a:latin typeface="Arial"/>
                <a:ea typeface="Arial"/>
                <a:cs typeface="Arial"/>
              </a:rPr>
              <a:t>, </a:t>
            </a:r>
            <a:r>
              <a:rPr sz="1875" b="1" i="0" dirty="0" err="1">
                <a:solidFill>
                  <a:srgbClr val="17213F"/>
                </a:solidFill>
                <a:latin typeface="Arial"/>
                <a:ea typeface="Arial"/>
                <a:cs typeface="Arial"/>
              </a:rPr>
              <a:t>complicanze</a:t>
            </a:r>
            <a:r>
              <a:rPr sz="1875" b="1" i="0" dirty="0">
                <a:solidFill>
                  <a:srgbClr val="17213F"/>
                </a:solidFill>
                <a:latin typeface="Arial"/>
                <a:ea typeface="Arial"/>
                <a:cs typeface="Arial"/>
              </a:rPr>
              <a:t> </a:t>
            </a:r>
            <a:r>
              <a:rPr sz="1875" b="1" i="0" dirty="0" err="1">
                <a:solidFill>
                  <a:srgbClr val="17213F"/>
                </a:solidFill>
                <a:latin typeface="Arial"/>
                <a:ea typeface="Arial"/>
                <a:cs typeface="Arial"/>
              </a:rPr>
              <a:t>complessive</a:t>
            </a:r>
            <a:r>
              <a:rPr sz="1875" b="1" i="0" dirty="0">
                <a:solidFill>
                  <a:srgbClr val="17213F"/>
                </a:solidFill>
                <a:latin typeface="Arial"/>
                <a:ea typeface="Arial"/>
                <a:cs typeface="Arial"/>
              </a:rPr>
              <a:t> e </a:t>
            </a:r>
            <a:r>
              <a:rPr sz="1875" b="1" i="0" dirty="0" err="1">
                <a:solidFill>
                  <a:srgbClr val="17213F"/>
                </a:solidFill>
                <a:latin typeface="Arial"/>
                <a:ea typeface="Arial"/>
                <a:cs typeface="Arial"/>
              </a:rPr>
              <a:t>revisioni</a:t>
            </a:r>
            <a:r>
              <a:rPr sz="1875" b="1" i="0" dirty="0">
                <a:solidFill>
                  <a:srgbClr val="17213F"/>
                </a:solidFill>
                <a:latin typeface="Arial"/>
                <a:ea typeface="Arial"/>
                <a:cs typeface="Arial"/>
              </a:rPr>
              <a:t> </a:t>
            </a:r>
            <a:r>
              <a:rPr sz="1875" b="1" i="0" dirty="0" err="1">
                <a:solidFill>
                  <a:srgbClr val="17213F"/>
                </a:solidFill>
                <a:latin typeface="Arial"/>
                <a:ea typeface="Arial"/>
                <a:cs typeface="Arial"/>
              </a:rPr>
              <a:t>risultavano</a:t>
            </a:r>
            <a:r>
              <a:rPr sz="1875" b="1" i="0" dirty="0">
                <a:solidFill>
                  <a:srgbClr val="17213F"/>
                </a:solidFill>
                <a:latin typeface="Arial"/>
                <a:ea typeface="Arial"/>
                <a:cs typeface="Arial"/>
              </a:rPr>
              <a:t> </a:t>
            </a:r>
            <a:r>
              <a:rPr sz="1875" b="1" i="0" dirty="0" err="1">
                <a:solidFill>
                  <a:srgbClr val="17213F"/>
                </a:solidFill>
                <a:latin typeface="Arial"/>
                <a:ea typeface="Arial"/>
                <a:cs typeface="Arial"/>
              </a:rPr>
              <a:t>simili</a:t>
            </a:r>
            <a:r>
              <a:rPr sz="1875" b="1" i="0" dirty="0">
                <a:solidFill>
                  <a:srgbClr val="17213F"/>
                </a:solidFill>
                <a:latin typeface="Arial"/>
                <a:ea typeface="Arial"/>
                <a:cs typeface="Arial"/>
              </a:rPr>
              <a:t>. Le </a:t>
            </a:r>
            <a:r>
              <a:rPr sz="1875" b="1" i="0" dirty="0" err="1">
                <a:solidFill>
                  <a:srgbClr val="17213F"/>
                </a:solidFill>
                <a:latin typeface="Arial"/>
                <a:ea typeface="Arial"/>
                <a:cs typeface="Arial"/>
              </a:rPr>
              <a:t>carenze</a:t>
            </a:r>
            <a:r>
              <a:rPr sz="1875" b="1" i="0" dirty="0">
                <a:solidFill>
                  <a:srgbClr val="17213F"/>
                </a:solidFill>
                <a:latin typeface="Arial"/>
                <a:ea typeface="Arial"/>
                <a:cs typeface="Arial"/>
              </a:rPr>
              <a:t> </a:t>
            </a:r>
            <a:r>
              <a:rPr sz="1875" b="1" i="0" dirty="0" err="1">
                <a:solidFill>
                  <a:srgbClr val="17213F"/>
                </a:solidFill>
                <a:latin typeface="Arial"/>
                <a:ea typeface="Arial"/>
                <a:cs typeface="Arial"/>
              </a:rPr>
              <a:t>nutrizionali</a:t>
            </a:r>
            <a:r>
              <a:rPr sz="1875" b="1" i="0" dirty="0">
                <a:solidFill>
                  <a:srgbClr val="17213F"/>
                </a:solidFill>
                <a:latin typeface="Arial"/>
                <a:ea typeface="Arial"/>
                <a:cs typeface="Arial"/>
              </a:rPr>
              <a:t> </a:t>
            </a:r>
            <a:r>
              <a:rPr sz="1875" b="1" i="0" dirty="0" err="1">
                <a:solidFill>
                  <a:srgbClr val="17213F"/>
                </a:solidFill>
                <a:latin typeface="Arial"/>
                <a:ea typeface="Arial"/>
                <a:cs typeface="Arial"/>
              </a:rPr>
              <a:t>erano</a:t>
            </a:r>
            <a:r>
              <a:rPr sz="1875" b="1" i="0" dirty="0">
                <a:solidFill>
                  <a:srgbClr val="17213F"/>
                </a:solidFill>
                <a:latin typeface="Arial"/>
                <a:ea typeface="Arial"/>
                <a:cs typeface="Arial"/>
              </a:rPr>
              <a:t> </a:t>
            </a:r>
            <a:r>
              <a:rPr sz="1875" b="1" i="0" dirty="0" err="1">
                <a:solidFill>
                  <a:srgbClr val="17213F"/>
                </a:solidFill>
                <a:latin typeface="Arial"/>
                <a:ea typeface="Arial"/>
                <a:cs typeface="Arial"/>
              </a:rPr>
              <a:t>meno</a:t>
            </a:r>
            <a:r>
              <a:rPr sz="1875" b="1" i="0" dirty="0">
                <a:solidFill>
                  <a:srgbClr val="17213F"/>
                </a:solidFill>
                <a:latin typeface="Arial"/>
                <a:ea typeface="Arial"/>
                <a:cs typeface="Arial"/>
              </a:rPr>
              <a:t> </a:t>
            </a:r>
            <a:r>
              <a:rPr sz="1875" b="1" i="0" dirty="0" err="1">
                <a:solidFill>
                  <a:srgbClr val="17213F"/>
                </a:solidFill>
                <a:latin typeface="Arial"/>
                <a:ea typeface="Arial"/>
                <a:cs typeface="Arial"/>
              </a:rPr>
              <a:t>frequenti</a:t>
            </a:r>
            <a:r>
              <a:rPr sz="1875" b="1" i="0" dirty="0">
                <a:solidFill>
                  <a:srgbClr val="17213F"/>
                </a:solidFill>
                <a:latin typeface="Arial"/>
                <a:ea typeface="Arial"/>
                <a:cs typeface="Arial"/>
              </a:rPr>
              <a:t> dopo SADI-S: 8,9% vs 17,6%.</a:t>
            </a:r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EBDA83F5-8D89-4A99-A282-2054FFD80131}"/>
              </a:ext>
            </a:extLst>
          </p:cNvPr>
          <p:cNvSpPr>
            <a:spLocks noGrp="1"/>
          </p:cNvSpPr>
          <p:nvPr/>
        </p:nvSpPr>
        <p:spPr>
          <a:xfrm>
            <a:off x="1666875" y="4524375"/>
            <a:ext cx="8858250" cy="3333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2029" lnSpcReduction="10000"/>
          </a:bodyPr>
          <a:lstStyle/>
          <a:p>
            <a:pPr algn="ctr">
              <a:defRPr sz="1725" b="1" i="0">
                <a:solidFill>
                  <a:srgbClr val="C43C32"/>
                </a:solidFill>
                <a:latin typeface="Arial"/>
                <a:ea typeface="Arial"/>
                <a:cs typeface="Arial"/>
              </a:defRPr>
            </a:pPr>
            <a:r>
              <a:rPr sz="1725" b="1" i="0" dirty="0">
                <a:solidFill>
                  <a:srgbClr val="C43C32"/>
                </a:solidFill>
                <a:latin typeface="Arial"/>
                <a:ea typeface="Arial"/>
                <a:cs typeface="Arial"/>
              </a:rPr>
              <a:t>Assenza di </a:t>
            </a:r>
            <a:r>
              <a:rPr sz="1725" b="1" i="0" dirty="0" err="1">
                <a:solidFill>
                  <a:srgbClr val="C43C32"/>
                </a:solidFill>
                <a:latin typeface="Arial"/>
                <a:ea typeface="Arial"/>
                <a:cs typeface="Arial"/>
              </a:rPr>
              <a:t>differenza</a:t>
            </a:r>
            <a:r>
              <a:rPr sz="1725" b="1" i="0" dirty="0">
                <a:solidFill>
                  <a:srgbClr val="C43C32"/>
                </a:solidFill>
                <a:latin typeface="Arial"/>
                <a:ea typeface="Arial"/>
                <a:cs typeface="Arial"/>
              </a:rPr>
              <a:t> </a:t>
            </a:r>
            <a:r>
              <a:rPr sz="1725" b="1" i="0" dirty="0" err="1">
                <a:solidFill>
                  <a:srgbClr val="C43C32"/>
                </a:solidFill>
                <a:latin typeface="Arial"/>
                <a:ea typeface="Arial"/>
                <a:cs typeface="Arial"/>
              </a:rPr>
              <a:t>statistica</a:t>
            </a:r>
            <a:r>
              <a:rPr sz="1725" b="1" i="0" dirty="0">
                <a:solidFill>
                  <a:srgbClr val="C43C32"/>
                </a:solidFill>
                <a:latin typeface="Arial"/>
                <a:ea typeface="Arial"/>
                <a:cs typeface="Arial"/>
              </a:rPr>
              <a:t> non </a:t>
            </a:r>
            <a:r>
              <a:rPr sz="1725" b="1" i="0" dirty="0" err="1">
                <a:solidFill>
                  <a:srgbClr val="C43C32"/>
                </a:solidFill>
                <a:latin typeface="Arial"/>
                <a:ea typeface="Arial"/>
                <a:cs typeface="Arial"/>
              </a:rPr>
              <a:t>significa</a:t>
            </a:r>
            <a:r>
              <a:rPr sz="1725" b="1" i="0" dirty="0">
                <a:solidFill>
                  <a:srgbClr val="C43C32"/>
                </a:solidFill>
                <a:latin typeface="Arial"/>
                <a:ea typeface="Arial"/>
                <a:cs typeface="Arial"/>
              </a:rPr>
              <a:t> </a:t>
            </a:r>
            <a:r>
              <a:rPr sz="1725" b="1" i="0" dirty="0" err="1">
                <a:solidFill>
                  <a:srgbClr val="C43C32"/>
                </a:solidFill>
                <a:latin typeface="Arial"/>
                <a:ea typeface="Arial"/>
                <a:cs typeface="Arial"/>
              </a:rPr>
              <a:t>equivalenza</a:t>
            </a:r>
            <a:r>
              <a:rPr sz="1725" b="1" i="0" dirty="0">
                <a:solidFill>
                  <a:srgbClr val="C43C32"/>
                </a:solidFill>
                <a:latin typeface="Arial"/>
                <a:ea typeface="Arial"/>
                <a:cs typeface="Arial"/>
              </a:rPr>
              <a:t> </a:t>
            </a:r>
            <a:r>
              <a:rPr sz="1725" b="1" i="0" dirty="0" err="1">
                <a:solidFill>
                  <a:srgbClr val="C43C32"/>
                </a:solidFill>
                <a:latin typeface="Arial"/>
                <a:ea typeface="Arial"/>
                <a:cs typeface="Arial"/>
              </a:rPr>
              <a:t>dimostrata</a:t>
            </a:r>
            <a:r>
              <a:rPr sz="1725" b="1" i="0" dirty="0">
                <a:solidFill>
                  <a:srgbClr val="C43C32"/>
                </a:solidFill>
                <a:latin typeface="Arial"/>
                <a:ea typeface="Arial"/>
                <a:cs typeface="Arial"/>
              </a:rPr>
              <a:t>.</a:t>
            </a:r>
          </a:p>
        </p:txBody>
      </p:sp>
      <p:sp>
        <p:nvSpPr>
          <p:cNvPr id="15" name="Rettangolo 14">
            <a:extLst>
              <a:ext uri="{FF2B5EF4-FFF2-40B4-BE49-F238E27FC236}">
                <a16:creationId xmlns:a16="http://schemas.microsoft.com/office/drawing/2014/main" id="{BDB4400D-74A2-487F-96B0-BCE32C574FB0}"/>
              </a:ext>
            </a:extLst>
          </p:cNvPr>
          <p:cNvSpPr>
            <a:spLocks noGrp="1"/>
          </p:cNvSpPr>
          <p:nvPr/>
        </p:nvSpPr>
        <p:spPr>
          <a:xfrm>
            <a:off x="685800" y="6429375"/>
            <a:ext cx="10820400" cy="9525"/>
          </a:xfrm>
          <a:prstGeom prst="rect">
            <a:avLst/>
          </a:prstGeom>
          <a:solidFill>
            <a:srgbClr val="D8DFE9"/>
          </a:solidFill>
          <a:ln w="0"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16" name="Rettangolo 15">
            <a:extLst>
              <a:ext uri="{FF2B5EF4-FFF2-40B4-BE49-F238E27FC236}">
                <a16:creationId xmlns:a16="http://schemas.microsoft.com/office/drawing/2014/main" id="{98FF2AC6-6D7E-4641-877C-CCE279BA749F}"/>
              </a:ext>
            </a:extLst>
          </p:cNvPr>
          <p:cNvSpPr>
            <a:spLocks noGrp="1"/>
          </p:cNvSpPr>
          <p:nvPr/>
        </p:nvSpPr>
        <p:spPr>
          <a:xfrm>
            <a:off x="685800" y="6486525"/>
            <a:ext cx="9715500" cy="190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6288" lnSpcReduction="10000"/>
          </a:bodyPr>
          <a:lstStyle/>
          <a:p>
            <a:pPr algn="l">
              <a:defRPr sz="825" b="0" i="0">
                <a:solidFill>
                  <a:srgbClr val="657087"/>
                </a:solidFill>
                <a:latin typeface="Arial"/>
                <a:ea typeface="Arial"/>
                <a:cs typeface="Arial"/>
              </a:defRPr>
            </a:pPr>
            <a:r>
              <a:rPr sz="825" b="0" i="0" dirty="0">
                <a:solidFill>
                  <a:srgbClr val="657087"/>
                </a:solidFill>
                <a:latin typeface="Arial"/>
                <a:ea typeface="Arial"/>
                <a:cs typeface="Arial"/>
              </a:rPr>
              <a:t>Goncalves GG et al. Surg </a:t>
            </a:r>
            <a:r>
              <a:rPr sz="825" b="0" i="0" dirty="0" err="1">
                <a:solidFill>
                  <a:srgbClr val="657087"/>
                </a:solidFill>
                <a:latin typeface="Arial"/>
                <a:ea typeface="Arial"/>
                <a:cs typeface="Arial"/>
              </a:rPr>
              <a:t>Endosc</a:t>
            </a:r>
            <a:r>
              <a:rPr sz="825" b="0" i="0" dirty="0">
                <a:solidFill>
                  <a:srgbClr val="657087"/>
                </a:solidFill>
                <a:latin typeface="Arial"/>
                <a:ea typeface="Arial"/>
                <a:cs typeface="Arial"/>
              </a:rPr>
              <a:t>. 2026;40:6222–6231; El Ghazal N et al. Surg </a:t>
            </a:r>
            <a:r>
              <a:rPr sz="825" b="0" i="0" dirty="0" err="1">
                <a:solidFill>
                  <a:srgbClr val="657087"/>
                </a:solidFill>
                <a:latin typeface="Arial"/>
                <a:ea typeface="Arial"/>
                <a:cs typeface="Arial"/>
              </a:rPr>
              <a:t>Endosc</a:t>
            </a:r>
            <a:r>
              <a:rPr sz="825" b="0" i="0" dirty="0">
                <a:solidFill>
                  <a:srgbClr val="657087"/>
                </a:solidFill>
                <a:latin typeface="Arial"/>
                <a:ea typeface="Arial"/>
                <a:cs typeface="Arial"/>
              </a:rPr>
              <a:t>. 2025;39:8144–8154</a:t>
            </a:r>
          </a:p>
        </p:txBody>
      </p:sp>
      <p:sp>
        <p:nvSpPr>
          <p:cNvPr id="17" name="Rettangolo 16">
            <a:extLst>
              <a:ext uri="{FF2B5EF4-FFF2-40B4-BE49-F238E27FC236}">
                <a16:creationId xmlns:a16="http://schemas.microsoft.com/office/drawing/2014/main" id="{FC3D1222-D04E-4D7D-9A13-44B5AEE2F3E2}"/>
              </a:ext>
            </a:extLst>
          </p:cNvPr>
          <p:cNvSpPr>
            <a:spLocks noGrp="1"/>
          </p:cNvSpPr>
          <p:nvPr/>
        </p:nvSpPr>
        <p:spPr>
          <a:xfrm>
            <a:off x="10953750" y="6486525"/>
            <a:ext cx="552450" cy="1905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algn="r">
              <a:defRPr sz="825" b="0" i="0">
                <a:solidFill>
                  <a:srgbClr val="657087"/>
                </a:solidFill>
                <a:latin typeface="Arial"/>
                <a:ea typeface="Arial"/>
                <a:cs typeface="Arial"/>
              </a:defRPr>
            </a:pPr>
            <a:r>
              <a:rPr sz="800" b="0" i="0" dirty="0">
                <a:solidFill>
                  <a:srgbClr val="657087"/>
                </a:solidFill>
                <a:latin typeface="Arial"/>
                <a:ea typeface="Arial"/>
                <a:cs typeface="Arial"/>
              </a:rPr>
              <a:t>27</a:t>
            </a:r>
          </a:p>
        </p:txBody>
      </p:sp>
    </p:spTree>
    <p:extLst>
      <p:ext uri="{BB962C8B-B14F-4D97-AF65-F5344CB8AC3E}">
        <p14:creationId xmlns:p14="http://schemas.microsoft.com/office/powerpoint/2010/main" val="142552043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ttangolo 16">
            <a:extLst>
              <a:ext uri="{FF2B5EF4-FFF2-40B4-BE49-F238E27FC236}">
                <a16:creationId xmlns:a16="http://schemas.microsoft.com/office/drawing/2014/main" id="{DD42ED33-03EC-4E88-A244-EB87B65AAC43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17213F"/>
          </a:solidFill>
          <a:ln w="0"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5DEE28B2-225D-4A20-B3FE-14CE94439CA7}"/>
              </a:ext>
            </a:extLst>
          </p:cNvPr>
          <p:cNvSpPr>
            <a:spLocks noGrp="1"/>
          </p:cNvSpPr>
          <p:nvPr/>
        </p:nvSpPr>
        <p:spPr>
          <a:xfrm>
            <a:off x="685800" y="323850"/>
            <a:ext cx="9906000" cy="2095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6987" lnSpcReduction="10000"/>
          </a:bodyPr>
          <a:lstStyle/>
          <a:p>
            <a:pPr algn="l">
              <a:defRPr sz="975" b="1" i="0">
                <a:solidFill>
                  <a:srgbClr val="2E63A8"/>
                </a:solidFill>
                <a:latin typeface="Arial"/>
                <a:ea typeface="Arial"/>
                <a:cs typeface="Arial"/>
              </a:defRPr>
            </a:pPr>
            <a:r>
              <a:rPr sz="975" b="1" i="0">
                <a:solidFill>
                  <a:srgbClr val="2E63A8"/>
                </a:solidFill>
                <a:latin typeface="Arial"/>
                <a:ea typeface="Arial"/>
                <a:cs typeface="Arial"/>
              </a:rPr>
              <a:t>LA META-ANALISI DI MITRA E PARMAR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8BF8A808-47CC-438E-994A-EC9CF84E3A7D}"/>
              </a:ext>
            </a:extLst>
          </p:cNvPr>
          <p:cNvSpPr>
            <a:spLocks noGrp="1"/>
          </p:cNvSpPr>
          <p:nvPr/>
        </p:nvSpPr>
        <p:spPr>
          <a:xfrm>
            <a:off x="685800" y="552450"/>
            <a:ext cx="10668000" cy="609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2550" b="1" i="0">
                <a:solidFill>
                  <a:srgbClr val="17213F"/>
                </a:solidFill>
                <a:latin typeface="Arial"/>
                <a:ea typeface="Arial"/>
                <a:cs typeface="Arial"/>
              </a:defRPr>
            </a:pPr>
            <a:r>
              <a:rPr sz="2550" b="1" i="0">
                <a:solidFill>
                  <a:srgbClr val="17213F"/>
                </a:solidFill>
                <a:latin typeface="Arial"/>
                <a:ea typeface="Arial"/>
                <a:cs typeface="Arial"/>
              </a:rPr>
              <a:t>OAGB: risultati eccellenti in una finestra ancora intermedia</a:t>
            </a:r>
          </a:p>
        </p:txBody>
      </p:sp>
      <p:pic>
        <p:nvPicPr>
          <p:cNvPr id="20" name="Immagine 19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053653" y="1476375"/>
            <a:ext cx="3226694" cy="4286250"/>
          </a:xfrm>
          <a:prstGeom prst="rect">
            <a:avLst/>
          </a:prstGeom>
        </p:spPr>
      </p:pic>
      <p:sp>
        <p:nvSpPr>
          <p:cNvPr id="5" name="Rettangolo 4">
            <a:extLst>
              <a:ext uri="{FF2B5EF4-FFF2-40B4-BE49-F238E27FC236}">
                <a16:creationId xmlns:a16="http://schemas.microsoft.com/office/drawing/2014/main" id="{A711B205-2876-4298-A423-1A90A9ABC4AD}"/>
              </a:ext>
            </a:extLst>
          </p:cNvPr>
          <p:cNvSpPr>
            <a:spLocks noGrp="1"/>
          </p:cNvSpPr>
          <p:nvPr/>
        </p:nvSpPr>
        <p:spPr>
          <a:xfrm>
            <a:off x="5238750" y="1476375"/>
            <a:ext cx="2381250" cy="571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2850" b="1" i="0">
                <a:solidFill>
                  <a:srgbClr val="2E63A8"/>
                </a:solidFill>
                <a:latin typeface="Arial"/>
                <a:ea typeface="Arial"/>
                <a:cs typeface="Arial"/>
              </a:defRPr>
            </a:pPr>
            <a:r>
              <a:rPr sz="2850" b="1" i="0">
                <a:solidFill>
                  <a:srgbClr val="2E63A8"/>
                </a:solidFill>
                <a:latin typeface="Arial"/>
                <a:ea typeface="Arial"/>
                <a:cs typeface="Arial"/>
              </a:rPr>
              <a:t>32 studi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6C1AA460-90A0-4E67-8539-DDC17AE054C4}"/>
              </a:ext>
            </a:extLst>
          </p:cNvPr>
          <p:cNvSpPr>
            <a:spLocks noGrp="1"/>
          </p:cNvSpPr>
          <p:nvPr/>
        </p:nvSpPr>
        <p:spPr>
          <a:xfrm>
            <a:off x="5238750" y="2028825"/>
            <a:ext cx="2381250" cy="6858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350" b="0" i="0">
                <a:solidFill>
                  <a:srgbClr val="182033"/>
                </a:solidFill>
                <a:latin typeface="Arial"/>
                <a:ea typeface="Arial"/>
                <a:cs typeface="Arial"/>
              </a:defRPr>
            </a:pPr>
            <a:r>
              <a:rPr sz="1350" b="0" i="0">
                <a:solidFill>
                  <a:srgbClr val="182033"/>
                </a:solidFill>
                <a:latin typeface="Arial"/>
                <a:ea typeface="Arial"/>
                <a:cs typeface="Arial"/>
              </a:rPr>
              <a:t>19.125 pazienti</a:t>
            </a:r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ECFB78C4-7A93-4BDC-8045-122716194049}"/>
              </a:ext>
            </a:extLst>
          </p:cNvPr>
          <p:cNvSpPr>
            <a:spLocks noGrp="1"/>
          </p:cNvSpPr>
          <p:nvPr/>
        </p:nvSpPr>
        <p:spPr>
          <a:xfrm>
            <a:off x="8334375" y="1476375"/>
            <a:ext cx="2476500" cy="571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2850" b="1" i="0">
                <a:solidFill>
                  <a:srgbClr val="397D78"/>
                </a:solidFill>
                <a:latin typeface="Arial"/>
                <a:ea typeface="Arial"/>
                <a:cs typeface="Arial"/>
              </a:defRPr>
            </a:pPr>
            <a:r>
              <a:rPr sz="2850" b="1" i="0">
                <a:solidFill>
                  <a:srgbClr val="397D78"/>
                </a:solidFill>
                <a:latin typeface="Arial"/>
                <a:ea typeface="Arial"/>
                <a:cs typeface="Arial"/>
              </a:rPr>
              <a:t>6,7 anni</a:t>
            </a:r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407338C2-9E3C-401F-BE23-45F4380857B8}"/>
              </a:ext>
            </a:extLst>
          </p:cNvPr>
          <p:cNvSpPr>
            <a:spLocks noGrp="1"/>
          </p:cNvSpPr>
          <p:nvPr/>
        </p:nvSpPr>
        <p:spPr>
          <a:xfrm>
            <a:off x="8334375" y="2028825"/>
            <a:ext cx="2476500" cy="6858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350" b="0" i="0">
                <a:solidFill>
                  <a:srgbClr val="182033"/>
                </a:solidFill>
                <a:latin typeface="Arial"/>
                <a:ea typeface="Arial"/>
                <a:cs typeface="Arial"/>
              </a:defRPr>
            </a:pPr>
            <a:r>
              <a:rPr sz="1350" b="0" i="0">
                <a:solidFill>
                  <a:srgbClr val="182033"/>
                </a:solidFill>
                <a:latin typeface="Arial"/>
                <a:ea typeface="Arial"/>
                <a:cs typeface="Arial"/>
              </a:rPr>
              <a:t>follow-up medio</a:t>
            </a:r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8257D5AA-35BF-438A-86B7-6F1D3534F3F6}"/>
              </a:ext>
            </a:extLst>
          </p:cNvPr>
          <p:cNvSpPr>
            <a:spLocks noGrp="1"/>
          </p:cNvSpPr>
          <p:nvPr/>
        </p:nvSpPr>
        <p:spPr>
          <a:xfrm>
            <a:off x="5238750" y="3000375"/>
            <a:ext cx="2381250" cy="571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2850" b="1" i="0">
                <a:solidFill>
                  <a:srgbClr val="C43C32"/>
                </a:solidFill>
                <a:latin typeface="Arial"/>
                <a:ea typeface="Arial"/>
                <a:cs typeface="Arial"/>
              </a:defRPr>
            </a:pPr>
            <a:r>
              <a:rPr sz="2850" b="1" i="0">
                <a:solidFill>
                  <a:srgbClr val="C43C32"/>
                </a:solidFill>
                <a:latin typeface="Arial"/>
                <a:ea typeface="Arial"/>
                <a:cs typeface="Arial"/>
              </a:rPr>
              <a:t>9,4%</a:t>
            </a: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30B5F9CD-67FC-49E4-9F39-DE0558FC3511}"/>
              </a:ext>
            </a:extLst>
          </p:cNvPr>
          <p:cNvSpPr>
            <a:spLocks noGrp="1"/>
          </p:cNvSpPr>
          <p:nvPr/>
        </p:nvSpPr>
        <p:spPr>
          <a:xfrm>
            <a:off x="5238750" y="3552825"/>
            <a:ext cx="2381250" cy="6858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350" b="0" i="0">
                <a:solidFill>
                  <a:srgbClr val="182033"/>
                </a:solidFill>
                <a:latin typeface="Arial"/>
                <a:ea typeface="Arial"/>
                <a:cs typeface="Arial"/>
              </a:defRPr>
            </a:pPr>
            <a:r>
              <a:rPr sz="1350" b="0" i="0">
                <a:solidFill>
                  <a:srgbClr val="182033"/>
                </a:solidFill>
                <a:latin typeface="Arial"/>
                <a:ea typeface="Arial"/>
                <a:cs typeface="Arial"/>
              </a:rPr>
              <a:t>studi con follow-up oltre 10 anni</a:t>
            </a:r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0272F42B-4206-4B5A-A315-7C4FC5AEE7B6}"/>
              </a:ext>
            </a:extLst>
          </p:cNvPr>
          <p:cNvSpPr>
            <a:spLocks noGrp="1"/>
          </p:cNvSpPr>
          <p:nvPr/>
        </p:nvSpPr>
        <p:spPr>
          <a:xfrm>
            <a:off x="8334375" y="3000375"/>
            <a:ext cx="2476500" cy="571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2850" b="1" i="0">
                <a:solidFill>
                  <a:srgbClr val="C43C32"/>
                </a:solidFill>
                <a:latin typeface="Arial"/>
                <a:ea typeface="Arial"/>
                <a:cs typeface="Arial"/>
              </a:defRPr>
            </a:pPr>
            <a:r>
              <a:rPr sz="2850" b="1" i="0">
                <a:solidFill>
                  <a:srgbClr val="C43C32"/>
                </a:solidFill>
                <a:latin typeface="Arial"/>
                <a:ea typeface="Arial"/>
                <a:cs typeface="Arial"/>
              </a:rPr>
              <a:t>1%</a:t>
            </a:r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5DB6B750-3093-49C9-BE91-DE56E92F4B82}"/>
              </a:ext>
            </a:extLst>
          </p:cNvPr>
          <p:cNvSpPr>
            <a:spLocks noGrp="1"/>
          </p:cNvSpPr>
          <p:nvPr/>
        </p:nvSpPr>
        <p:spPr>
          <a:xfrm>
            <a:off x="8334375" y="3552825"/>
            <a:ext cx="2476500" cy="6858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350" b="0" i="0">
                <a:solidFill>
                  <a:srgbClr val="182033"/>
                </a:solidFill>
                <a:latin typeface="Arial"/>
                <a:ea typeface="Arial"/>
                <a:cs typeface="Arial"/>
              </a:defRPr>
            </a:pPr>
            <a:r>
              <a:rPr sz="1350" b="0" i="0">
                <a:solidFill>
                  <a:srgbClr val="182033"/>
                </a:solidFill>
                <a:latin typeface="Arial"/>
                <a:ea typeface="Arial"/>
                <a:cs typeface="Arial"/>
              </a:rPr>
              <a:t>malnutrizione riportata</a:t>
            </a:r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9D9C8DF5-F7A3-43BF-B3BF-A1C569116B33}"/>
              </a:ext>
            </a:extLst>
          </p:cNvPr>
          <p:cNvSpPr>
            <a:spLocks noGrp="1"/>
          </p:cNvSpPr>
          <p:nvPr/>
        </p:nvSpPr>
        <p:spPr>
          <a:xfrm>
            <a:off x="5238750" y="4857750"/>
            <a:ext cx="5524500" cy="6191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9833" lnSpcReduction="10000"/>
          </a:bodyPr>
          <a:lstStyle/>
          <a:p>
            <a:pPr algn="ctr">
              <a:defRPr sz="1875" b="1" i="0">
                <a:solidFill>
                  <a:srgbClr val="17213F"/>
                </a:solidFill>
                <a:latin typeface="Arial"/>
                <a:ea typeface="Arial"/>
                <a:cs typeface="Arial"/>
              </a:defRPr>
            </a:pPr>
            <a:r>
              <a:rPr sz="1875" b="1" i="0">
                <a:solidFill>
                  <a:srgbClr val="17213F"/>
                </a:solidFill>
                <a:latin typeface="Arial"/>
                <a:ea typeface="Arial"/>
                <a:cs typeface="Arial"/>
              </a:rPr>
              <a:t>Il titolo parla di lungo termine; il denominatore descrive soprattutto 5–9 anni.</a:t>
            </a:r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6368418E-F200-4413-A465-717C9A75ED11}"/>
              </a:ext>
            </a:extLst>
          </p:cNvPr>
          <p:cNvSpPr>
            <a:spLocks noGrp="1"/>
          </p:cNvSpPr>
          <p:nvPr/>
        </p:nvSpPr>
        <p:spPr>
          <a:xfrm>
            <a:off x="685800" y="6429375"/>
            <a:ext cx="10820400" cy="9525"/>
          </a:xfrm>
          <a:prstGeom prst="rect">
            <a:avLst/>
          </a:prstGeom>
          <a:solidFill>
            <a:srgbClr val="D8DFE9"/>
          </a:solidFill>
          <a:ln w="0"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15" name="Rettangolo 14">
            <a:extLst>
              <a:ext uri="{FF2B5EF4-FFF2-40B4-BE49-F238E27FC236}">
                <a16:creationId xmlns:a16="http://schemas.microsoft.com/office/drawing/2014/main" id="{3D4F82E2-268D-4E29-B682-36650E3BAE68}"/>
              </a:ext>
            </a:extLst>
          </p:cNvPr>
          <p:cNvSpPr>
            <a:spLocks noGrp="1"/>
          </p:cNvSpPr>
          <p:nvPr/>
        </p:nvSpPr>
        <p:spPr>
          <a:xfrm>
            <a:off x="685800" y="6486525"/>
            <a:ext cx="9715500" cy="190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6288" lnSpcReduction="10000"/>
          </a:bodyPr>
          <a:lstStyle/>
          <a:p>
            <a:pPr algn="l">
              <a:defRPr sz="825" b="0" i="0">
                <a:solidFill>
                  <a:srgbClr val="657087"/>
                </a:solidFill>
                <a:latin typeface="Arial"/>
                <a:ea typeface="Arial"/>
                <a:cs typeface="Arial"/>
              </a:defRPr>
            </a:pPr>
            <a:r>
              <a:rPr sz="825" b="0" i="0">
                <a:solidFill>
                  <a:srgbClr val="657087"/>
                </a:solidFill>
                <a:latin typeface="Arial"/>
                <a:ea typeface="Arial"/>
                <a:cs typeface="Arial"/>
              </a:rPr>
              <a:t>Mitra A et al. Obes Surg. 2026;36:71–87; Papadia FS et al. commento ‘The Illusion of Safety’</a:t>
            </a:r>
          </a:p>
        </p:txBody>
      </p:sp>
      <p:sp>
        <p:nvSpPr>
          <p:cNvPr id="16" name="Rettangolo 15">
            <a:extLst>
              <a:ext uri="{FF2B5EF4-FFF2-40B4-BE49-F238E27FC236}">
                <a16:creationId xmlns:a16="http://schemas.microsoft.com/office/drawing/2014/main" id="{58C01266-E15F-46C9-91C7-35DCFF75C094}"/>
              </a:ext>
            </a:extLst>
          </p:cNvPr>
          <p:cNvSpPr>
            <a:spLocks noGrp="1"/>
          </p:cNvSpPr>
          <p:nvPr/>
        </p:nvSpPr>
        <p:spPr>
          <a:xfrm>
            <a:off x="10953750" y="6486525"/>
            <a:ext cx="552450" cy="190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6288" lnSpcReduction="10000"/>
          </a:bodyPr>
          <a:lstStyle/>
          <a:p>
            <a:pPr algn="r">
              <a:defRPr sz="825" b="0" i="0">
                <a:solidFill>
                  <a:srgbClr val="657087"/>
                </a:solidFill>
                <a:latin typeface="Arial"/>
                <a:ea typeface="Arial"/>
                <a:cs typeface="Arial"/>
              </a:defRPr>
            </a:pPr>
            <a:r>
              <a:rPr sz="825" b="0" i="0">
                <a:solidFill>
                  <a:srgbClr val="657087"/>
                </a:solidFill>
                <a:latin typeface="Arial"/>
                <a:ea typeface="Arial"/>
                <a:cs typeface="Arial"/>
              </a:rPr>
              <a:t>33</a:t>
            </a:r>
          </a:p>
        </p:txBody>
      </p:sp>
    </p:spTree>
    <p:extLst>
      <p:ext uri="{BB962C8B-B14F-4D97-AF65-F5344CB8AC3E}">
        <p14:creationId xmlns:p14="http://schemas.microsoft.com/office/powerpoint/2010/main" val="174460041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ttangolo 17">
            <a:extLst>
              <a:ext uri="{FF2B5EF4-FFF2-40B4-BE49-F238E27FC236}">
                <a16:creationId xmlns:a16="http://schemas.microsoft.com/office/drawing/2014/main" id="{3839250E-E4A1-4EB6-AA79-983269F5D2D8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17213F"/>
          </a:solidFill>
          <a:ln w="0"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3B727D90-79DE-4595-9FC7-A625BE68FB7E}"/>
              </a:ext>
            </a:extLst>
          </p:cNvPr>
          <p:cNvSpPr>
            <a:spLocks noGrp="1"/>
          </p:cNvSpPr>
          <p:nvPr/>
        </p:nvSpPr>
        <p:spPr>
          <a:xfrm>
            <a:off x="685800" y="323850"/>
            <a:ext cx="9906000" cy="2095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6987" lnSpcReduction="10000"/>
          </a:bodyPr>
          <a:lstStyle/>
          <a:p>
            <a:pPr algn="l">
              <a:defRPr sz="975" b="1" i="0">
                <a:solidFill>
                  <a:srgbClr val="2E63A8"/>
                </a:solidFill>
                <a:latin typeface="Arial"/>
                <a:ea typeface="Arial"/>
                <a:cs typeface="Arial"/>
              </a:defRPr>
            </a:pPr>
            <a:r>
              <a:rPr sz="975" b="1" i="0">
                <a:solidFill>
                  <a:srgbClr val="2E63A8"/>
                </a:solidFill>
                <a:latin typeface="Arial"/>
                <a:ea typeface="Arial"/>
                <a:cs typeface="Arial"/>
              </a:rPr>
              <a:t>OAGB COME PARADIGMA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30DE6245-C8CB-4B24-B7F4-882EE6F9E809}"/>
              </a:ext>
            </a:extLst>
          </p:cNvPr>
          <p:cNvSpPr>
            <a:spLocks noGrp="1"/>
          </p:cNvSpPr>
          <p:nvPr/>
        </p:nvSpPr>
        <p:spPr>
          <a:xfrm>
            <a:off x="685800" y="552450"/>
            <a:ext cx="10668000" cy="609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2550" b="1" i="0">
                <a:solidFill>
                  <a:srgbClr val="17213F"/>
                </a:solidFill>
                <a:latin typeface="Arial"/>
                <a:ea typeface="Arial"/>
                <a:cs typeface="Arial"/>
              </a:defRPr>
            </a:pPr>
            <a:r>
              <a:rPr sz="2550" b="1" i="0" dirty="0">
                <a:solidFill>
                  <a:srgbClr val="17213F"/>
                </a:solidFill>
                <a:latin typeface="Arial"/>
                <a:ea typeface="Arial"/>
                <a:cs typeface="Arial"/>
              </a:rPr>
              <a:t>Quando </a:t>
            </a:r>
            <a:r>
              <a:rPr lang="it-IT" sz="2550" b="1" dirty="0">
                <a:solidFill>
                  <a:srgbClr val="17213F"/>
                </a:solidFill>
                <a:latin typeface="Arial"/>
                <a:ea typeface="Arial"/>
                <a:cs typeface="Arial"/>
              </a:rPr>
              <a:t>cambia </a:t>
            </a:r>
            <a:r>
              <a:rPr sz="2550" b="1" i="0" dirty="0">
                <a:solidFill>
                  <a:srgbClr val="17213F"/>
                </a:solidFill>
                <a:latin typeface="Arial"/>
                <a:ea typeface="Arial"/>
                <a:cs typeface="Arial"/>
              </a:rPr>
              <a:t>il follow-up, </a:t>
            </a:r>
            <a:r>
              <a:rPr lang="it-IT" sz="2550" b="1" i="0" dirty="0">
                <a:solidFill>
                  <a:srgbClr val="17213F"/>
                </a:solidFill>
                <a:latin typeface="Arial"/>
                <a:ea typeface="Arial"/>
                <a:cs typeface="Arial"/>
              </a:rPr>
              <a:t>cambia </a:t>
            </a:r>
            <a:r>
              <a:rPr sz="2550" b="1" i="0" dirty="0">
                <a:solidFill>
                  <a:srgbClr val="17213F"/>
                </a:solidFill>
                <a:latin typeface="Arial"/>
                <a:ea typeface="Arial"/>
                <a:cs typeface="Arial"/>
              </a:rPr>
              <a:t>il </a:t>
            </a:r>
            <a:r>
              <a:rPr sz="2550" b="1" i="0" dirty="0" err="1">
                <a:solidFill>
                  <a:srgbClr val="17213F"/>
                </a:solidFill>
                <a:latin typeface="Arial"/>
                <a:ea typeface="Arial"/>
                <a:cs typeface="Arial"/>
              </a:rPr>
              <a:t>quadro</a:t>
            </a:r>
            <a:endParaRPr sz="2550" b="1" i="0" dirty="0">
              <a:solidFill>
                <a:srgbClr val="17213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1F88CCBB-B7D6-4BFD-8E06-3E40097038C0}"/>
              </a:ext>
            </a:extLst>
          </p:cNvPr>
          <p:cNvSpPr>
            <a:spLocks noGrp="1"/>
          </p:cNvSpPr>
          <p:nvPr/>
        </p:nvSpPr>
        <p:spPr>
          <a:xfrm>
            <a:off x="809625" y="1428750"/>
            <a:ext cx="4857750" cy="3333750"/>
          </a:xfrm>
          <a:prstGeom prst="rect">
            <a:avLst/>
          </a:prstGeom>
          <a:solidFill>
            <a:srgbClr val="EEF3F9"/>
          </a:solidFill>
          <a:ln w="0"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DFE43EC4-88C2-4C69-A933-EB2336D82017}"/>
              </a:ext>
            </a:extLst>
          </p:cNvPr>
          <p:cNvSpPr>
            <a:spLocks noGrp="1"/>
          </p:cNvSpPr>
          <p:nvPr/>
        </p:nvSpPr>
        <p:spPr>
          <a:xfrm>
            <a:off x="6524625" y="1428750"/>
            <a:ext cx="4857750" cy="3333750"/>
          </a:xfrm>
          <a:prstGeom prst="rect">
            <a:avLst/>
          </a:prstGeom>
          <a:solidFill>
            <a:srgbClr val="FBEDEC"/>
          </a:solidFill>
          <a:ln w="0"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DEEF3264-D18B-40A5-9EB1-05E04426C0EE}"/>
              </a:ext>
            </a:extLst>
          </p:cNvPr>
          <p:cNvSpPr>
            <a:spLocks noGrp="1"/>
          </p:cNvSpPr>
          <p:nvPr/>
        </p:nvSpPr>
        <p:spPr>
          <a:xfrm>
            <a:off x="1190625" y="1714500"/>
            <a:ext cx="4095750" cy="3619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4667" lnSpcReduction="10000"/>
          </a:bodyPr>
          <a:lstStyle/>
          <a:p>
            <a:pPr algn="ctr">
              <a:defRPr sz="1875" b="1" i="0">
                <a:solidFill>
                  <a:srgbClr val="2E63A8"/>
                </a:solidFill>
                <a:latin typeface="Arial"/>
                <a:ea typeface="Arial"/>
                <a:cs typeface="Arial"/>
              </a:defRPr>
            </a:pPr>
            <a:r>
              <a:rPr sz="1875" b="1" i="0">
                <a:solidFill>
                  <a:srgbClr val="2E63A8"/>
                </a:solidFill>
                <a:latin typeface="Arial"/>
                <a:ea typeface="Arial"/>
                <a:cs typeface="Arial"/>
              </a:rPr>
              <a:t>META-ANALISI</a:t>
            </a:r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6E09581D-494F-43EE-A5CE-9674A81504E7}"/>
              </a:ext>
            </a:extLst>
          </p:cNvPr>
          <p:cNvSpPr>
            <a:spLocks noGrp="1"/>
          </p:cNvSpPr>
          <p:nvPr/>
        </p:nvSpPr>
        <p:spPr>
          <a:xfrm>
            <a:off x="1666875" y="2238375"/>
            <a:ext cx="3143250" cy="571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2850" b="1" i="0">
                <a:solidFill>
                  <a:srgbClr val="2E63A8"/>
                </a:solidFill>
                <a:latin typeface="Arial"/>
                <a:ea typeface="Arial"/>
                <a:cs typeface="Arial"/>
              </a:defRPr>
            </a:pPr>
            <a:r>
              <a:rPr sz="2850" b="1" i="0">
                <a:solidFill>
                  <a:srgbClr val="2E63A8"/>
                </a:solidFill>
                <a:latin typeface="Arial"/>
                <a:ea typeface="Arial"/>
                <a:cs typeface="Arial"/>
              </a:rPr>
              <a:t>4%</a:t>
            </a:r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D78F3258-AACC-4BF2-883B-4F71C55D0826}"/>
              </a:ext>
            </a:extLst>
          </p:cNvPr>
          <p:cNvSpPr>
            <a:spLocks noGrp="1"/>
          </p:cNvSpPr>
          <p:nvPr/>
        </p:nvSpPr>
        <p:spPr>
          <a:xfrm>
            <a:off x="1666875" y="2790825"/>
            <a:ext cx="3143250" cy="6858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350" b="0" i="0">
                <a:solidFill>
                  <a:srgbClr val="182033"/>
                </a:solidFill>
                <a:latin typeface="Arial"/>
                <a:ea typeface="Arial"/>
                <a:cs typeface="Arial"/>
              </a:defRPr>
            </a:pPr>
            <a:r>
              <a:rPr sz="1350" b="0" i="0">
                <a:solidFill>
                  <a:srgbClr val="182033"/>
                </a:solidFill>
                <a:latin typeface="Arial"/>
                <a:ea typeface="Arial"/>
                <a:cs typeface="Arial"/>
              </a:rPr>
              <a:t>reflusso biliare de novo riportato</a:t>
            </a:r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35C2DBE0-DC92-4C94-8166-04EE6EC55199}"/>
              </a:ext>
            </a:extLst>
          </p:cNvPr>
          <p:cNvSpPr>
            <a:spLocks noGrp="1"/>
          </p:cNvSpPr>
          <p:nvPr/>
        </p:nvSpPr>
        <p:spPr>
          <a:xfrm>
            <a:off x="1285875" y="3476625"/>
            <a:ext cx="3905250" cy="8572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575" b="0" i="0">
                <a:solidFill>
                  <a:srgbClr val="182033"/>
                </a:solidFill>
                <a:latin typeface="Arial"/>
                <a:ea typeface="Arial"/>
                <a:cs typeface="Arial"/>
              </a:defRPr>
            </a:pPr>
            <a:r>
              <a:rPr sz="1575" b="0" i="0">
                <a:solidFill>
                  <a:srgbClr val="182033"/>
                </a:solidFill>
                <a:latin typeface="Arial"/>
                <a:ea typeface="Arial"/>
                <a:cs typeface="Arial"/>
              </a:rPr>
              <a:t>Follow-up medio 6,7 anni</a:t>
            </a:r>
          </a:p>
          <a:p>
            <a:pPr algn="ctr">
              <a:defRPr sz="1575" b="0" i="0">
                <a:solidFill>
                  <a:srgbClr val="182033"/>
                </a:solidFill>
                <a:latin typeface="Arial"/>
                <a:ea typeface="Arial"/>
                <a:cs typeface="Arial"/>
              </a:defRPr>
            </a:pPr>
            <a:r>
              <a:rPr sz="1575" b="0" i="0">
                <a:solidFill>
                  <a:srgbClr val="182033"/>
                </a:solidFill>
                <a:latin typeface="Arial"/>
                <a:ea typeface="Arial"/>
                <a:cs typeface="Arial"/>
              </a:rPr>
              <a:t>Tassi di follow-up ai singoli intervalli non riportati</a:t>
            </a: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0435EF66-A0E6-47A4-902C-A72857CA7E78}"/>
              </a:ext>
            </a:extLst>
          </p:cNvPr>
          <p:cNvSpPr>
            <a:spLocks noGrp="1"/>
          </p:cNvSpPr>
          <p:nvPr/>
        </p:nvSpPr>
        <p:spPr>
          <a:xfrm>
            <a:off x="6905625" y="1714500"/>
            <a:ext cx="4095750" cy="3619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4667" lnSpcReduction="10000"/>
          </a:bodyPr>
          <a:lstStyle/>
          <a:p>
            <a:pPr algn="ctr">
              <a:defRPr sz="1875" b="1" i="0">
                <a:solidFill>
                  <a:srgbClr val="C43C32"/>
                </a:solidFill>
                <a:latin typeface="Arial"/>
                <a:ea typeface="Arial"/>
                <a:cs typeface="Arial"/>
              </a:defRPr>
            </a:pPr>
            <a:r>
              <a:rPr sz="1875" b="1" i="0">
                <a:solidFill>
                  <a:srgbClr val="C43C32"/>
                </a:solidFill>
                <a:latin typeface="Arial"/>
                <a:ea typeface="Arial"/>
                <a:cs typeface="Arial"/>
              </a:rPr>
              <a:t>YOMEGA A 5 ANNI</a:t>
            </a:r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EBB51B56-B987-4B19-A06E-BDBFACFEED3E}"/>
              </a:ext>
            </a:extLst>
          </p:cNvPr>
          <p:cNvSpPr>
            <a:spLocks noGrp="1"/>
          </p:cNvSpPr>
          <p:nvPr/>
        </p:nvSpPr>
        <p:spPr>
          <a:xfrm>
            <a:off x="7381875" y="2238375"/>
            <a:ext cx="3143250" cy="571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2850" b="1" i="0">
                <a:solidFill>
                  <a:srgbClr val="C43C32"/>
                </a:solidFill>
                <a:latin typeface="Arial"/>
                <a:ea typeface="Arial"/>
                <a:cs typeface="Arial"/>
              </a:defRPr>
            </a:pPr>
            <a:r>
              <a:rPr sz="2850" b="1" i="0">
                <a:solidFill>
                  <a:srgbClr val="C43C32"/>
                </a:solidFill>
                <a:latin typeface="Arial"/>
                <a:ea typeface="Arial"/>
                <a:cs typeface="Arial"/>
              </a:rPr>
              <a:t>41%</a:t>
            </a:r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974483E1-FB68-471C-B18C-D22A1A8F345E}"/>
              </a:ext>
            </a:extLst>
          </p:cNvPr>
          <p:cNvSpPr>
            <a:spLocks noGrp="1"/>
          </p:cNvSpPr>
          <p:nvPr/>
        </p:nvSpPr>
        <p:spPr>
          <a:xfrm>
            <a:off x="7381875" y="2790825"/>
            <a:ext cx="3143250" cy="6858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350" b="0" i="0">
                <a:solidFill>
                  <a:srgbClr val="182033"/>
                </a:solidFill>
                <a:latin typeface="Arial"/>
                <a:ea typeface="Arial"/>
                <a:cs typeface="Arial"/>
              </a:defRPr>
            </a:pPr>
            <a:r>
              <a:rPr sz="1350" b="0" i="0">
                <a:solidFill>
                  <a:srgbClr val="182033"/>
                </a:solidFill>
                <a:latin typeface="Arial"/>
                <a:ea typeface="Arial"/>
                <a:cs typeface="Arial"/>
              </a:rPr>
              <a:t>GERD clinica</a:t>
            </a:r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CFD6C8B4-0072-421F-8F34-998604178EF4}"/>
              </a:ext>
            </a:extLst>
          </p:cNvPr>
          <p:cNvSpPr>
            <a:spLocks noGrp="1"/>
          </p:cNvSpPr>
          <p:nvPr/>
        </p:nvSpPr>
        <p:spPr>
          <a:xfrm>
            <a:off x="7000875" y="3476625"/>
            <a:ext cx="3905250" cy="8572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650" b="0" i="0">
                <a:solidFill>
                  <a:srgbClr val="182033"/>
                </a:solidFill>
                <a:latin typeface="Arial"/>
                <a:ea typeface="Arial"/>
                <a:cs typeface="Arial"/>
              </a:defRPr>
            </a:pPr>
            <a:r>
              <a:rPr sz="1650" b="0" i="0">
                <a:solidFill>
                  <a:srgbClr val="182033"/>
                </a:solidFill>
                <a:latin typeface="Arial"/>
                <a:ea typeface="Arial"/>
                <a:cs typeface="Arial"/>
              </a:rPr>
              <a:t>5,6% a 2 anni → 41% a 5 anni</a:t>
            </a:r>
          </a:p>
          <a:p>
            <a:pPr algn="ctr">
              <a:defRPr sz="1650" b="0" i="0">
                <a:solidFill>
                  <a:srgbClr val="182033"/>
                </a:solidFill>
                <a:latin typeface="Arial"/>
                <a:ea typeface="Arial"/>
                <a:cs typeface="Arial"/>
              </a:defRPr>
            </a:pPr>
            <a:r>
              <a:rPr sz="1650" b="0" i="0">
                <a:solidFill>
                  <a:srgbClr val="182033"/>
                </a:solidFill>
                <a:latin typeface="Arial"/>
                <a:ea typeface="Arial"/>
                <a:cs typeface="Arial"/>
              </a:rPr>
              <a:t>Follow-up 68%</a:t>
            </a:r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8747B486-09E9-4DE5-928F-BD45C35CAA24}"/>
              </a:ext>
            </a:extLst>
          </p:cNvPr>
          <p:cNvSpPr>
            <a:spLocks noGrp="1"/>
          </p:cNvSpPr>
          <p:nvPr/>
        </p:nvSpPr>
        <p:spPr>
          <a:xfrm>
            <a:off x="1228725" y="5095875"/>
            <a:ext cx="9978390" cy="619125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algn="just">
              <a:defRPr sz="1725" b="1" i="0">
                <a:solidFill>
                  <a:srgbClr val="17213F"/>
                </a:solidFill>
                <a:latin typeface="Arial"/>
                <a:ea typeface="Arial"/>
                <a:cs typeface="Arial"/>
              </a:defRPr>
            </a:pPr>
            <a:r>
              <a:rPr sz="1700" b="1" i="0" dirty="0">
                <a:solidFill>
                  <a:srgbClr val="17213F"/>
                </a:solidFill>
                <a:latin typeface="Arial"/>
                <a:ea typeface="Arial"/>
                <a:cs typeface="Arial"/>
              </a:rPr>
              <a:t>La </a:t>
            </a:r>
            <a:r>
              <a:rPr sz="1700" b="1" i="0" dirty="0" err="1">
                <a:solidFill>
                  <a:srgbClr val="17213F"/>
                </a:solidFill>
                <a:latin typeface="Arial"/>
                <a:ea typeface="Arial"/>
                <a:cs typeface="Arial"/>
              </a:rPr>
              <a:t>discrepanza</a:t>
            </a:r>
            <a:r>
              <a:rPr sz="1700" b="1" i="0" dirty="0">
                <a:solidFill>
                  <a:srgbClr val="17213F"/>
                </a:solidFill>
                <a:latin typeface="Arial"/>
                <a:ea typeface="Arial"/>
                <a:cs typeface="Arial"/>
              </a:rPr>
              <a:t> non </a:t>
            </a:r>
            <a:r>
              <a:rPr sz="1700" b="1" i="0" dirty="0" err="1">
                <a:solidFill>
                  <a:srgbClr val="17213F"/>
                </a:solidFill>
                <a:latin typeface="Arial"/>
                <a:ea typeface="Arial"/>
                <a:cs typeface="Arial"/>
              </a:rPr>
              <a:t>dimostra</a:t>
            </a:r>
            <a:r>
              <a:rPr sz="1700" b="1" i="0" dirty="0">
                <a:solidFill>
                  <a:srgbClr val="17213F"/>
                </a:solidFill>
                <a:latin typeface="Arial"/>
                <a:ea typeface="Arial"/>
                <a:cs typeface="Arial"/>
              </a:rPr>
              <a:t> quale </a:t>
            </a:r>
            <a:r>
              <a:rPr sz="1700" b="1" i="0" dirty="0" err="1">
                <a:solidFill>
                  <a:srgbClr val="17213F"/>
                </a:solidFill>
                <a:latin typeface="Arial"/>
                <a:ea typeface="Arial"/>
                <a:cs typeface="Arial"/>
              </a:rPr>
              <a:t>stima</a:t>
            </a:r>
            <a:r>
              <a:rPr sz="1700" b="1" i="0" dirty="0">
                <a:solidFill>
                  <a:srgbClr val="17213F"/>
                </a:solidFill>
                <a:latin typeface="Arial"/>
                <a:ea typeface="Arial"/>
                <a:cs typeface="Arial"/>
              </a:rPr>
              <a:t> </a:t>
            </a:r>
            <a:r>
              <a:rPr sz="1700" b="1" i="0" dirty="0" err="1">
                <a:solidFill>
                  <a:srgbClr val="17213F"/>
                </a:solidFill>
                <a:latin typeface="Arial"/>
                <a:ea typeface="Arial"/>
                <a:cs typeface="Arial"/>
              </a:rPr>
              <a:t>sia</a:t>
            </a:r>
            <a:r>
              <a:rPr sz="1700" b="1" i="0" dirty="0">
                <a:solidFill>
                  <a:srgbClr val="17213F"/>
                </a:solidFill>
                <a:latin typeface="Arial"/>
                <a:ea typeface="Arial"/>
                <a:cs typeface="Arial"/>
              </a:rPr>
              <a:t> </a:t>
            </a:r>
            <a:r>
              <a:rPr sz="1700" b="1" i="0" dirty="0" err="1">
                <a:solidFill>
                  <a:srgbClr val="17213F"/>
                </a:solidFill>
                <a:latin typeface="Arial"/>
                <a:ea typeface="Arial"/>
                <a:cs typeface="Arial"/>
              </a:rPr>
              <a:t>corretta</a:t>
            </a:r>
            <a:r>
              <a:rPr sz="1700" b="1" i="0" dirty="0">
                <a:solidFill>
                  <a:srgbClr val="17213F"/>
                </a:solidFill>
                <a:latin typeface="Arial"/>
                <a:ea typeface="Arial"/>
                <a:cs typeface="Arial"/>
              </a:rPr>
              <a:t>. </a:t>
            </a:r>
            <a:r>
              <a:rPr sz="1700" b="1" i="0" dirty="0" err="1">
                <a:solidFill>
                  <a:srgbClr val="17213F"/>
                </a:solidFill>
                <a:latin typeface="Arial"/>
                <a:ea typeface="Arial"/>
                <a:cs typeface="Arial"/>
              </a:rPr>
              <a:t>Dimostra</a:t>
            </a:r>
            <a:r>
              <a:rPr sz="1700" b="1" i="0" dirty="0">
                <a:solidFill>
                  <a:srgbClr val="17213F"/>
                </a:solidFill>
                <a:latin typeface="Arial"/>
                <a:ea typeface="Arial"/>
                <a:cs typeface="Arial"/>
              </a:rPr>
              <a:t> </a:t>
            </a:r>
            <a:r>
              <a:rPr sz="1700" b="1" i="0" dirty="0" err="1">
                <a:solidFill>
                  <a:srgbClr val="17213F"/>
                </a:solidFill>
                <a:latin typeface="Arial"/>
                <a:ea typeface="Arial"/>
                <a:cs typeface="Arial"/>
              </a:rPr>
              <a:t>che</a:t>
            </a:r>
            <a:r>
              <a:rPr sz="1700" b="1" i="0" dirty="0">
                <a:solidFill>
                  <a:srgbClr val="17213F"/>
                </a:solidFill>
                <a:latin typeface="Arial"/>
                <a:ea typeface="Arial"/>
                <a:cs typeface="Arial"/>
              </a:rPr>
              <a:t> </a:t>
            </a:r>
            <a:r>
              <a:rPr sz="1700" b="1" i="0" dirty="0" err="1">
                <a:solidFill>
                  <a:srgbClr val="17213F"/>
                </a:solidFill>
                <a:latin typeface="Arial"/>
                <a:ea typeface="Arial"/>
                <a:cs typeface="Arial"/>
              </a:rPr>
              <a:t>definizione</a:t>
            </a:r>
            <a:r>
              <a:rPr sz="1700" b="1" i="0" dirty="0">
                <a:solidFill>
                  <a:srgbClr val="17213F"/>
                </a:solidFill>
                <a:latin typeface="Arial"/>
                <a:ea typeface="Arial"/>
                <a:cs typeface="Arial"/>
              </a:rPr>
              <a:t> </a:t>
            </a:r>
            <a:r>
              <a:rPr sz="1700" b="1" i="0" dirty="0" err="1">
                <a:solidFill>
                  <a:srgbClr val="17213F"/>
                </a:solidFill>
                <a:latin typeface="Arial"/>
                <a:ea typeface="Arial"/>
                <a:cs typeface="Arial"/>
              </a:rPr>
              <a:t>dell’outcome</a:t>
            </a:r>
            <a:r>
              <a:rPr sz="1700" b="1" i="0" dirty="0">
                <a:solidFill>
                  <a:srgbClr val="17213F"/>
                </a:solidFill>
                <a:latin typeface="Arial"/>
                <a:ea typeface="Arial"/>
                <a:cs typeface="Arial"/>
              </a:rPr>
              <a:t>, disegno e </a:t>
            </a:r>
            <a:r>
              <a:rPr sz="1700" b="1" i="0" dirty="0" err="1">
                <a:solidFill>
                  <a:srgbClr val="17213F"/>
                </a:solidFill>
                <a:latin typeface="Arial"/>
                <a:ea typeface="Arial"/>
                <a:cs typeface="Arial"/>
              </a:rPr>
              <a:t>completezza</a:t>
            </a:r>
            <a:r>
              <a:rPr sz="1700" b="1" i="0" dirty="0">
                <a:solidFill>
                  <a:srgbClr val="17213F"/>
                </a:solidFill>
                <a:latin typeface="Arial"/>
                <a:ea typeface="Arial"/>
                <a:cs typeface="Arial"/>
              </a:rPr>
              <a:t> del follow-up </a:t>
            </a:r>
            <a:r>
              <a:rPr sz="1700" b="1" i="0" dirty="0" err="1">
                <a:solidFill>
                  <a:srgbClr val="17213F"/>
                </a:solidFill>
                <a:latin typeface="Arial"/>
                <a:ea typeface="Arial"/>
                <a:cs typeface="Arial"/>
              </a:rPr>
              <a:t>cambiano</a:t>
            </a:r>
            <a:r>
              <a:rPr sz="1700" b="1" i="0" dirty="0">
                <a:solidFill>
                  <a:srgbClr val="17213F"/>
                </a:solidFill>
                <a:latin typeface="Arial"/>
                <a:ea typeface="Arial"/>
                <a:cs typeface="Arial"/>
              </a:rPr>
              <a:t> </a:t>
            </a:r>
            <a:r>
              <a:rPr sz="1700" b="1" i="0" dirty="0" err="1">
                <a:solidFill>
                  <a:srgbClr val="17213F"/>
                </a:solidFill>
                <a:latin typeface="Arial"/>
                <a:ea typeface="Arial"/>
                <a:cs typeface="Arial"/>
              </a:rPr>
              <a:t>radicalmente</a:t>
            </a:r>
            <a:r>
              <a:rPr sz="1700" b="1" i="0" dirty="0">
                <a:solidFill>
                  <a:srgbClr val="17213F"/>
                </a:solidFill>
                <a:latin typeface="Arial"/>
                <a:ea typeface="Arial"/>
                <a:cs typeface="Arial"/>
              </a:rPr>
              <a:t> </a:t>
            </a:r>
            <a:r>
              <a:rPr sz="1700" b="1" i="0" dirty="0" err="1">
                <a:solidFill>
                  <a:srgbClr val="17213F"/>
                </a:solidFill>
                <a:latin typeface="Arial"/>
                <a:ea typeface="Arial"/>
                <a:cs typeface="Arial"/>
              </a:rPr>
              <a:t>ciò</a:t>
            </a:r>
            <a:r>
              <a:rPr sz="1700" b="1" i="0" dirty="0">
                <a:solidFill>
                  <a:srgbClr val="17213F"/>
                </a:solidFill>
                <a:latin typeface="Arial"/>
                <a:ea typeface="Arial"/>
                <a:cs typeface="Arial"/>
              </a:rPr>
              <a:t> </a:t>
            </a:r>
            <a:r>
              <a:rPr sz="1700" b="1" i="0" dirty="0" err="1">
                <a:solidFill>
                  <a:srgbClr val="17213F"/>
                </a:solidFill>
                <a:latin typeface="Arial"/>
                <a:ea typeface="Arial"/>
                <a:cs typeface="Arial"/>
              </a:rPr>
              <a:t>che</a:t>
            </a:r>
            <a:r>
              <a:rPr sz="1700" b="1" i="0" dirty="0">
                <a:solidFill>
                  <a:srgbClr val="17213F"/>
                </a:solidFill>
                <a:latin typeface="Arial"/>
                <a:ea typeface="Arial"/>
                <a:cs typeface="Arial"/>
              </a:rPr>
              <a:t> </a:t>
            </a:r>
            <a:r>
              <a:rPr sz="1700" b="1" i="0" dirty="0" err="1">
                <a:solidFill>
                  <a:srgbClr val="17213F"/>
                </a:solidFill>
                <a:latin typeface="Arial"/>
                <a:ea typeface="Arial"/>
                <a:cs typeface="Arial"/>
              </a:rPr>
              <a:t>vediamo</a:t>
            </a:r>
            <a:r>
              <a:rPr sz="1700" b="1" i="0" dirty="0">
                <a:solidFill>
                  <a:srgbClr val="17213F"/>
                </a:solidFill>
                <a:latin typeface="Arial"/>
                <a:ea typeface="Arial"/>
                <a:cs typeface="Arial"/>
              </a:rPr>
              <a:t>.</a:t>
            </a:r>
            <a:endParaRPr lang="en-US" sz="1700" dirty="0"/>
          </a:p>
        </p:txBody>
      </p:sp>
      <p:sp>
        <p:nvSpPr>
          <p:cNvPr id="15" name="Rettangolo 14">
            <a:extLst>
              <a:ext uri="{FF2B5EF4-FFF2-40B4-BE49-F238E27FC236}">
                <a16:creationId xmlns:a16="http://schemas.microsoft.com/office/drawing/2014/main" id="{F8BD7E5C-9859-436E-8535-EF77A104F069}"/>
              </a:ext>
            </a:extLst>
          </p:cNvPr>
          <p:cNvSpPr>
            <a:spLocks noGrp="1"/>
          </p:cNvSpPr>
          <p:nvPr/>
        </p:nvSpPr>
        <p:spPr>
          <a:xfrm>
            <a:off x="685800" y="6429375"/>
            <a:ext cx="10820400" cy="9525"/>
          </a:xfrm>
          <a:prstGeom prst="rect">
            <a:avLst/>
          </a:prstGeom>
          <a:solidFill>
            <a:srgbClr val="D8DFE9"/>
          </a:solidFill>
          <a:ln w="0"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16" name="Rettangolo 15">
            <a:extLst>
              <a:ext uri="{FF2B5EF4-FFF2-40B4-BE49-F238E27FC236}">
                <a16:creationId xmlns:a16="http://schemas.microsoft.com/office/drawing/2014/main" id="{3B9D4320-6D23-4F85-9A2E-732A633883CE}"/>
              </a:ext>
            </a:extLst>
          </p:cNvPr>
          <p:cNvSpPr>
            <a:spLocks noGrp="1"/>
          </p:cNvSpPr>
          <p:nvPr/>
        </p:nvSpPr>
        <p:spPr>
          <a:xfrm>
            <a:off x="685800" y="6486525"/>
            <a:ext cx="9715500" cy="190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6288" lnSpcReduction="10000"/>
          </a:bodyPr>
          <a:lstStyle/>
          <a:p>
            <a:pPr algn="l">
              <a:defRPr sz="825" b="0" i="0">
                <a:solidFill>
                  <a:srgbClr val="657087"/>
                </a:solidFill>
                <a:latin typeface="Arial"/>
                <a:ea typeface="Arial"/>
                <a:cs typeface="Arial"/>
              </a:defRPr>
            </a:pPr>
            <a:r>
              <a:rPr sz="825" b="0" i="0">
                <a:solidFill>
                  <a:srgbClr val="657087"/>
                </a:solidFill>
                <a:latin typeface="Arial"/>
                <a:ea typeface="Arial"/>
                <a:cs typeface="Arial"/>
              </a:rPr>
              <a:t>Mitra A et al. Obes Surg. 2026; Robert M et al. Lancet Diabetes Endocrinol. 2024; Papadia comment</a:t>
            </a:r>
          </a:p>
        </p:txBody>
      </p:sp>
      <p:sp>
        <p:nvSpPr>
          <p:cNvPr id="17" name="Rettangolo 16">
            <a:extLst>
              <a:ext uri="{FF2B5EF4-FFF2-40B4-BE49-F238E27FC236}">
                <a16:creationId xmlns:a16="http://schemas.microsoft.com/office/drawing/2014/main" id="{BC777712-5694-4B5B-BF88-C5AF09A88537}"/>
              </a:ext>
            </a:extLst>
          </p:cNvPr>
          <p:cNvSpPr>
            <a:spLocks noGrp="1"/>
          </p:cNvSpPr>
          <p:nvPr/>
        </p:nvSpPr>
        <p:spPr>
          <a:xfrm>
            <a:off x="10953750" y="6486525"/>
            <a:ext cx="552450" cy="190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6288" lnSpcReduction="10000"/>
          </a:bodyPr>
          <a:lstStyle/>
          <a:p>
            <a:pPr algn="r">
              <a:defRPr sz="825" b="0" i="0">
                <a:solidFill>
                  <a:srgbClr val="657087"/>
                </a:solidFill>
                <a:latin typeface="Arial"/>
                <a:ea typeface="Arial"/>
                <a:cs typeface="Arial"/>
              </a:defRPr>
            </a:pPr>
            <a:r>
              <a:rPr sz="825" b="0" i="0">
                <a:solidFill>
                  <a:srgbClr val="657087"/>
                </a:solidFill>
                <a:latin typeface="Arial"/>
                <a:ea typeface="Arial"/>
                <a:cs typeface="Arial"/>
              </a:rPr>
              <a:t>34</a:t>
            </a:r>
          </a:p>
        </p:txBody>
      </p:sp>
    </p:spTree>
    <p:extLst>
      <p:ext uri="{BB962C8B-B14F-4D97-AF65-F5344CB8AC3E}">
        <p14:creationId xmlns:p14="http://schemas.microsoft.com/office/powerpoint/2010/main" val="71535259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ttangolo 19">
            <a:extLst>
              <a:ext uri="{FF2B5EF4-FFF2-40B4-BE49-F238E27FC236}">
                <a16:creationId xmlns:a16="http://schemas.microsoft.com/office/drawing/2014/main" id="{00509243-E90A-4508-82F7-76858084F92F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17213F"/>
          </a:solidFill>
          <a:ln w="0"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43566AAB-DE24-4C43-A107-0F61F8D011B3}"/>
              </a:ext>
            </a:extLst>
          </p:cNvPr>
          <p:cNvSpPr>
            <a:spLocks noGrp="1"/>
          </p:cNvSpPr>
          <p:nvPr/>
        </p:nvSpPr>
        <p:spPr>
          <a:xfrm>
            <a:off x="685800" y="323850"/>
            <a:ext cx="9906000" cy="2095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6987" lnSpcReduction="10000"/>
          </a:bodyPr>
          <a:lstStyle/>
          <a:p>
            <a:pPr algn="l">
              <a:defRPr sz="975" b="1" i="0">
                <a:solidFill>
                  <a:srgbClr val="2E63A8"/>
                </a:solidFill>
                <a:latin typeface="Arial"/>
                <a:ea typeface="Arial"/>
                <a:cs typeface="Arial"/>
              </a:defRPr>
            </a:pPr>
            <a:r>
              <a:rPr sz="975" b="1" i="0">
                <a:solidFill>
                  <a:srgbClr val="2E63A8"/>
                </a:solidFill>
                <a:latin typeface="Arial"/>
                <a:ea typeface="Arial"/>
                <a:cs typeface="Arial"/>
              </a:rPr>
              <a:t>TEMPO E COMPLICANZE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C9A60883-B0BF-43B4-A90D-ED64D617195F}"/>
              </a:ext>
            </a:extLst>
          </p:cNvPr>
          <p:cNvSpPr>
            <a:spLocks noGrp="1"/>
          </p:cNvSpPr>
          <p:nvPr/>
        </p:nvSpPr>
        <p:spPr>
          <a:xfrm>
            <a:off x="685800" y="552450"/>
            <a:ext cx="10668000" cy="609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2550" b="1" i="0">
                <a:solidFill>
                  <a:srgbClr val="17213F"/>
                </a:solidFill>
                <a:latin typeface="Arial"/>
                <a:ea typeface="Arial"/>
                <a:cs typeface="Arial"/>
              </a:defRPr>
            </a:pPr>
            <a:r>
              <a:rPr sz="2550" b="1" i="0">
                <a:solidFill>
                  <a:srgbClr val="17213F"/>
                </a:solidFill>
                <a:latin typeface="Arial"/>
                <a:ea typeface="Arial"/>
                <a:cs typeface="Arial"/>
              </a:rPr>
              <a:t>Cinque anni possono coincidere con la fine della luna di miele</a:t>
            </a:r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F540BF4A-9240-4FC4-898A-0E581AA883D7}"/>
              </a:ext>
            </a:extLst>
          </p:cNvPr>
          <p:cNvSpPr>
            <a:spLocks noGrp="1"/>
          </p:cNvSpPr>
          <p:nvPr/>
        </p:nvSpPr>
        <p:spPr>
          <a:xfrm>
            <a:off x="952500" y="1809750"/>
            <a:ext cx="2143125" cy="1428750"/>
          </a:xfrm>
          <a:prstGeom prst="rect">
            <a:avLst/>
          </a:prstGeom>
          <a:solidFill>
            <a:srgbClr val="EEF3F9"/>
          </a:solidFill>
          <a:ln w="0"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63805645-BDD5-46D7-9B34-AE7BD86A0527}"/>
              </a:ext>
            </a:extLst>
          </p:cNvPr>
          <p:cNvSpPr>
            <a:spLocks noGrp="1"/>
          </p:cNvSpPr>
          <p:nvPr/>
        </p:nvSpPr>
        <p:spPr>
          <a:xfrm>
            <a:off x="1143000" y="2000250"/>
            <a:ext cx="1762125" cy="3429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5652"/>
          </a:bodyPr>
          <a:lstStyle/>
          <a:p>
            <a:pPr algn="ctr">
              <a:defRPr sz="1725" b="1" i="0">
                <a:solidFill>
                  <a:srgbClr val="17213F"/>
                </a:solidFill>
                <a:latin typeface="Arial"/>
                <a:ea typeface="Arial"/>
                <a:cs typeface="Arial"/>
              </a:defRPr>
            </a:pPr>
            <a:r>
              <a:rPr sz="1725" b="1" i="0">
                <a:solidFill>
                  <a:srgbClr val="17213F"/>
                </a:solidFill>
                <a:latin typeface="Arial"/>
                <a:ea typeface="Arial"/>
                <a:cs typeface="Arial"/>
              </a:rPr>
              <a:t>5 anni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F3280A40-63ED-4070-B44F-AE3F6450ECBB}"/>
              </a:ext>
            </a:extLst>
          </p:cNvPr>
          <p:cNvSpPr>
            <a:spLocks noGrp="1"/>
          </p:cNvSpPr>
          <p:nvPr/>
        </p:nvSpPr>
        <p:spPr>
          <a:xfrm>
            <a:off x="1143000" y="2428875"/>
            <a:ext cx="1762125" cy="5238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2625" b="1" i="0">
                <a:solidFill>
                  <a:srgbClr val="2E63A8"/>
                </a:solidFill>
                <a:latin typeface="Arial"/>
                <a:ea typeface="Arial"/>
                <a:cs typeface="Arial"/>
              </a:defRPr>
            </a:pPr>
            <a:r>
              <a:rPr sz="2625" b="1" i="0">
                <a:solidFill>
                  <a:srgbClr val="2E63A8"/>
                </a:solidFill>
                <a:latin typeface="Arial"/>
                <a:ea typeface="Arial"/>
                <a:cs typeface="Arial"/>
              </a:rPr>
              <a:t>22%</a:t>
            </a:r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65D4880D-4BE9-4814-A8B6-1D009F722619}"/>
              </a:ext>
            </a:extLst>
          </p:cNvPr>
          <p:cNvSpPr>
            <a:spLocks noGrp="1"/>
          </p:cNvSpPr>
          <p:nvPr/>
        </p:nvSpPr>
        <p:spPr>
          <a:xfrm>
            <a:off x="3667125" y="1809750"/>
            <a:ext cx="2143125" cy="1428750"/>
          </a:xfrm>
          <a:prstGeom prst="rect">
            <a:avLst/>
          </a:prstGeom>
          <a:solidFill>
            <a:srgbClr val="EEF3F9"/>
          </a:solidFill>
          <a:ln w="0"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6224064C-956F-4891-B9F2-4AF8EF5F2C87}"/>
              </a:ext>
            </a:extLst>
          </p:cNvPr>
          <p:cNvSpPr>
            <a:spLocks noGrp="1"/>
          </p:cNvSpPr>
          <p:nvPr/>
        </p:nvSpPr>
        <p:spPr>
          <a:xfrm>
            <a:off x="3857625" y="2000250"/>
            <a:ext cx="1762125" cy="3429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5652"/>
          </a:bodyPr>
          <a:lstStyle/>
          <a:p>
            <a:pPr algn="ctr">
              <a:defRPr sz="1725" b="1" i="0">
                <a:solidFill>
                  <a:srgbClr val="17213F"/>
                </a:solidFill>
                <a:latin typeface="Arial"/>
                <a:ea typeface="Arial"/>
                <a:cs typeface="Arial"/>
              </a:defRPr>
            </a:pPr>
            <a:r>
              <a:rPr sz="1725" b="1" i="0">
                <a:solidFill>
                  <a:srgbClr val="17213F"/>
                </a:solidFill>
                <a:latin typeface="Arial"/>
                <a:ea typeface="Arial"/>
                <a:cs typeface="Arial"/>
              </a:rPr>
              <a:t>10 anni</a:t>
            </a:r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E003968D-2666-4D46-A4C7-C28E4F8F8507}"/>
              </a:ext>
            </a:extLst>
          </p:cNvPr>
          <p:cNvSpPr>
            <a:spLocks noGrp="1"/>
          </p:cNvSpPr>
          <p:nvPr/>
        </p:nvSpPr>
        <p:spPr>
          <a:xfrm>
            <a:off x="3857625" y="2428875"/>
            <a:ext cx="1762125" cy="5238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2625" b="1" i="0">
                <a:solidFill>
                  <a:srgbClr val="2E63A8"/>
                </a:solidFill>
                <a:latin typeface="Arial"/>
                <a:ea typeface="Arial"/>
                <a:cs typeface="Arial"/>
              </a:defRPr>
            </a:pPr>
            <a:r>
              <a:rPr sz="2625" b="1" i="0">
                <a:solidFill>
                  <a:srgbClr val="2E63A8"/>
                </a:solidFill>
                <a:latin typeface="Arial"/>
                <a:ea typeface="Arial"/>
                <a:cs typeface="Arial"/>
              </a:rPr>
              <a:t>29%</a:t>
            </a: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57235A24-A921-47E3-900F-F9F79CAAEFEA}"/>
              </a:ext>
            </a:extLst>
          </p:cNvPr>
          <p:cNvSpPr>
            <a:spLocks noGrp="1"/>
          </p:cNvSpPr>
          <p:nvPr/>
        </p:nvSpPr>
        <p:spPr>
          <a:xfrm>
            <a:off x="6381750" y="1809750"/>
            <a:ext cx="2143125" cy="1428750"/>
          </a:xfrm>
          <a:prstGeom prst="rect">
            <a:avLst/>
          </a:prstGeom>
          <a:solidFill>
            <a:srgbClr val="FBEDEC"/>
          </a:solidFill>
          <a:ln w="0"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5A9A5889-D6A9-47D7-BD7C-5AD432D092B6}"/>
              </a:ext>
            </a:extLst>
          </p:cNvPr>
          <p:cNvSpPr>
            <a:spLocks noGrp="1"/>
          </p:cNvSpPr>
          <p:nvPr/>
        </p:nvSpPr>
        <p:spPr>
          <a:xfrm>
            <a:off x="6572250" y="2000250"/>
            <a:ext cx="1762125" cy="3429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5652"/>
          </a:bodyPr>
          <a:lstStyle/>
          <a:p>
            <a:pPr algn="ctr">
              <a:defRPr sz="1725" b="1" i="0">
                <a:solidFill>
                  <a:srgbClr val="17213F"/>
                </a:solidFill>
                <a:latin typeface="Arial"/>
                <a:ea typeface="Arial"/>
                <a:cs typeface="Arial"/>
              </a:defRPr>
            </a:pPr>
            <a:r>
              <a:rPr sz="1725" b="1" i="0">
                <a:solidFill>
                  <a:srgbClr val="17213F"/>
                </a:solidFill>
                <a:latin typeface="Arial"/>
                <a:ea typeface="Arial"/>
                <a:cs typeface="Arial"/>
              </a:rPr>
              <a:t>20 anni</a:t>
            </a:r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1FFF4F3B-472E-45E2-997E-5B47B9EC4D6D}"/>
              </a:ext>
            </a:extLst>
          </p:cNvPr>
          <p:cNvSpPr>
            <a:spLocks noGrp="1"/>
          </p:cNvSpPr>
          <p:nvPr/>
        </p:nvSpPr>
        <p:spPr>
          <a:xfrm>
            <a:off x="6572250" y="2428875"/>
            <a:ext cx="1762125" cy="5238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2625" b="1" i="0">
                <a:solidFill>
                  <a:srgbClr val="C43C32"/>
                </a:solidFill>
                <a:latin typeface="Arial"/>
                <a:ea typeface="Arial"/>
                <a:cs typeface="Arial"/>
              </a:defRPr>
            </a:pPr>
            <a:r>
              <a:rPr sz="2625" b="1" i="0">
                <a:solidFill>
                  <a:srgbClr val="C43C32"/>
                </a:solidFill>
                <a:latin typeface="Arial"/>
                <a:ea typeface="Arial"/>
                <a:cs typeface="Arial"/>
              </a:rPr>
              <a:t>60%</a:t>
            </a:r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4D646EFA-A81A-432A-BEC2-E4E4E08179AD}"/>
              </a:ext>
            </a:extLst>
          </p:cNvPr>
          <p:cNvSpPr>
            <a:spLocks noGrp="1"/>
          </p:cNvSpPr>
          <p:nvPr/>
        </p:nvSpPr>
        <p:spPr>
          <a:xfrm>
            <a:off x="9096375" y="1809750"/>
            <a:ext cx="2143125" cy="1428750"/>
          </a:xfrm>
          <a:prstGeom prst="rect">
            <a:avLst/>
          </a:prstGeom>
          <a:solidFill>
            <a:srgbClr val="FBEDEC"/>
          </a:solidFill>
          <a:ln w="0"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A2D23D8B-C73F-4D14-8E80-E90F7885E1E0}"/>
              </a:ext>
            </a:extLst>
          </p:cNvPr>
          <p:cNvSpPr>
            <a:spLocks noGrp="1"/>
          </p:cNvSpPr>
          <p:nvPr/>
        </p:nvSpPr>
        <p:spPr>
          <a:xfrm>
            <a:off x="9286875" y="2000250"/>
            <a:ext cx="1762125" cy="3429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5652"/>
          </a:bodyPr>
          <a:lstStyle/>
          <a:p>
            <a:pPr algn="ctr">
              <a:defRPr sz="1725" b="1" i="0">
                <a:solidFill>
                  <a:srgbClr val="17213F"/>
                </a:solidFill>
                <a:latin typeface="Arial"/>
                <a:ea typeface="Arial"/>
                <a:cs typeface="Arial"/>
              </a:defRPr>
            </a:pPr>
            <a:r>
              <a:rPr sz="1725" b="1" i="0">
                <a:solidFill>
                  <a:srgbClr val="17213F"/>
                </a:solidFill>
                <a:latin typeface="Arial"/>
                <a:ea typeface="Arial"/>
                <a:cs typeface="Arial"/>
              </a:rPr>
              <a:t>30 anni</a:t>
            </a:r>
          </a:p>
        </p:txBody>
      </p:sp>
      <p:sp>
        <p:nvSpPr>
          <p:cNvPr id="15" name="Rettangolo 14">
            <a:extLst>
              <a:ext uri="{FF2B5EF4-FFF2-40B4-BE49-F238E27FC236}">
                <a16:creationId xmlns:a16="http://schemas.microsoft.com/office/drawing/2014/main" id="{B9454135-3462-4F50-9BC8-73D32A3EF6FB}"/>
              </a:ext>
            </a:extLst>
          </p:cNvPr>
          <p:cNvSpPr>
            <a:spLocks noGrp="1"/>
          </p:cNvSpPr>
          <p:nvPr/>
        </p:nvSpPr>
        <p:spPr>
          <a:xfrm>
            <a:off x="9286875" y="2428875"/>
            <a:ext cx="1762125" cy="5238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2625" b="1" i="0">
                <a:solidFill>
                  <a:srgbClr val="C43C32"/>
                </a:solidFill>
                <a:latin typeface="Arial"/>
                <a:ea typeface="Arial"/>
                <a:cs typeface="Arial"/>
              </a:defRPr>
            </a:pPr>
            <a:r>
              <a:rPr sz="2625" b="1" i="0">
                <a:solidFill>
                  <a:srgbClr val="C43C32"/>
                </a:solidFill>
                <a:latin typeface="Arial"/>
                <a:ea typeface="Arial"/>
                <a:cs typeface="Arial"/>
              </a:rPr>
              <a:t>74%</a:t>
            </a:r>
          </a:p>
        </p:txBody>
      </p:sp>
      <p:sp>
        <p:nvSpPr>
          <p:cNvPr id="16" name="Rettangolo 15">
            <a:extLst>
              <a:ext uri="{FF2B5EF4-FFF2-40B4-BE49-F238E27FC236}">
                <a16:creationId xmlns:a16="http://schemas.microsoft.com/office/drawing/2014/main" id="{78FC6CE8-B13D-4399-AAAA-B2AF0718AB3A}"/>
              </a:ext>
            </a:extLst>
          </p:cNvPr>
          <p:cNvSpPr>
            <a:spLocks noGrp="1"/>
          </p:cNvSpPr>
          <p:nvPr/>
        </p:nvSpPr>
        <p:spPr>
          <a:xfrm>
            <a:off x="1285875" y="3857625"/>
            <a:ext cx="9620250" cy="11430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2025" b="1" i="0">
                <a:solidFill>
                  <a:srgbClr val="17213F"/>
                </a:solidFill>
                <a:latin typeface="Arial"/>
                <a:ea typeface="Arial"/>
                <a:cs typeface="Arial"/>
              </a:defRPr>
            </a:pPr>
            <a:r>
              <a:rPr sz="2025" b="1" i="0">
                <a:solidFill>
                  <a:srgbClr val="17213F"/>
                </a:solidFill>
                <a:latin typeface="Arial"/>
                <a:ea typeface="Arial"/>
                <a:cs typeface="Arial"/>
              </a:rPr>
              <a:t>Nella BPD, la relativa stabilità tra 5 e 10 anni precedeva il raddoppio delle complicanze nutrizionali entro 20 anni. Questo non predice la traiettoria dell’OAGB, ma impedisce di dichiararla conclusa.</a:t>
            </a:r>
          </a:p>
        </p:txBody>
      </p:sp>
      <p:sp>
        <p:nvSpPr>
          <p:cNvPr id="17" name="Rettangolo 16">
            <a:extLst>
              <a:ext uri="{FF2B5EF4-FFF2-40B4-BE49-F238E27FC236}">
                <a16:creationId xmlns:a16="http://schemas.microsoft.com/office/drawing/2014/main" id="{7F7C749D-303C-41AC-B548-3EAFEF2B9A5B}"/>
              </a:ext>
            </a:extLst>
          </p:cNvPr>
          <p:cNvSpPr>
            <a:spLocks noGrp="1"/>
          </p:cNvSpPr>
          <p:nvPr/>
        </p:nvSpPr>
        <p:spPr>
          <a:xfrm>
            <a:off x="685800" y="6429375"/>
            <a:ext cx="10820400" cy="9525"/>
          </a:xfrm>
          <a:prstGeom prst="rect">
            <a:avLst/>
          </a:prstGeom>
          <a:solidFill>
            <a:srgbClr val="D8DFE9"/>
          </a:solidFill>
          <a:ln w="0"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18" name="Rettangolo 17">
            <a:extLst>
              <a:ext uri="{FF2B5EF4-FFF2-40B4-BE49-F238E27FC236}">
                <a16:creationId xmlns:a16="http://schemas.microsoft.com/office/drawing/2014/main" id="{D8E1228B-550C-495F-A427-169268FDD8B3}"/>
              </a:ext>
            </a:extLst>
          </p:cNvPr>
          <p:cNvSpPr>
            <a:spLocks noGrp="1"/>
          </p:cNvSpPr>
          <p:nvPr/>
        </p:nvSpPr>
        <p:spPr>
          <a:xfrm>
            <a:off x="685800" y="6486525"/>
            <a:ext cx="9715500" cy="190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6288" lnSpcReduction="10000"/>
          </a:bodyPr>
          <a:lstStyle/>
          <a:p>
            <a:pPr algn="l">
              <a:defRPr sz="825" b="0" i="0">
                <a:solidFill>
                  <a:srgbClr val="657087"/>
                </a:solidFill>
                <a:latin typeface="Arial"/>
                <a:ea typeface="Arial"/>
                <a:cs typeface="Arial"/>
              </a:defRPr>
            </a:pPr>
            <a:r>
              <a:rPr sz="825" b="0" i="0">
                <a:solidFill>
                  <a:srgbClr val="657087"/>
                </a:solidFill>
                <a:latin typeface="Arial"/>
                <a:ea typeface="Arial"/>
                <a:cs typeface="Arial"/>
              </a:rPr>
              <a:t>Papadia FS et al. BJS. 2024; Papadia FS et al. commento alla meta-analisi OAGB</a:t>
            </a:r>
          </a:p>
        </p:txBody>
      </p:sp>
      <p:sp>
        <p:nvSpPr>
          <p:cNvPr id="19" name="Rettangolo 18">
            <a:extLst>
              <a:ext uri="{FF2B5EF4-FFF2-40B4-BE49-F238E27FC236}">
                <a16:creationId xmlns:a16="http://schemas.microsoft.com/office/drawing/2014/main" id="{40AE09C5-EEEC-4805-830B-D3C5AED24AAA}"/>
              </a:ext>
            </a:extLst>
          </p:cNvPr>
          <p:cNvSpPr>
            <a:spLocks noGrp="1"/>
          </p:cNvSpPr>
          <p:nvPr/>
        </p:nvSpPr>
        <p:spPr>
          <a:xfrm>
            <a:off x="10953750" y="6486525"/>
            <a:ext cx="552450" cy="190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6288" lnSpcReduction="10000"/>
          </a:bodyPr>
          <a:lstStyle/>
          <a:p>
            <a:pPr algn="r">
              <a:defRPr sz="825" b="0" i="0">
                <a:solidFill>
                  <a:srgbClr val="657087"/>
                </a:solidFill>
                <a:latin typeface="Arial"/>
                <a:ea typeface="Arial"/>
                <a:cs typeface="Arial"/>
              </a:defRPr>
            </a:pPr>
            <a:r>
              <a:rPr sz="825" b="0" i="0">
                <a:solidFill>
                  <a:srgbClr val="657087"/>
                </a:solidFill>
                <a:latin typeface="Arial"/>
                <a:ea typeface="Arial"/>
                <a:cs typeface="Arial"/>
              </a:rPr>
              <a:t>35</a:t>
            </a:r>
          </a:p>
        </p:txBody>
      </p:sp>
    </p:spTree>
    <p:extLst>
      <p:ext uri="{BB962C8B-B14F-4D97-AF65-F5344CB8AC3E}">
        <p14:creationId xmlns:p14="http://schemas.microsoft.com/office/powerpoint/2010/main" val="168971656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ttangolo 16">
            <a:extLst>
              <a:ext uri="{FF2B5EF4-FFF2-40B4-BE49-F238E27FC236}">
                <a16:creationId xmlns:a16="http://schemas.microsoft.com/office/drawing/2014/main" id="{B88E0851-39E9-4559-9D8F-8542A39AEDB2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17213F"/>
          </a:solidFill>
          <a:ln w="0"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15F7E093-D750-42D6-A785-5C7DDF9D51D6}"/>
              </a:ext>
            </a:extLst>
          </p:cNvPr>
          <p:cNvSpPr>
            <a:spLocks noGrp="1"/>
          </p:cNvSpPr>
          <p:nvPr/>
        </p:nvSpPr>
        <p:spPr>
          <a:xfrm>
            <a:off x="685800" y="323850"/>
            <a:ext cx="9906000" cy="2095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6987" lnSpcReduction="10000"/>
          </a:bodyPr>
          <a:lstStyle/>
          <a:p>
            <a:pPr algn="l">
              <a:defRPr sz="975" b="1" i="0">
                <a:solidFill>
                  <a:srgbClr val="2E63A8"/>
                </a:solidFill>
                <a:latin typeface="Arial"/>
                <a:ea typeface="Arial"/>
                <a:cs typeface="Arial"/>
              </a:defRPr>
            </a:pPr>
            <a:r>
              <a:rPr sz="975" b="1" i="0">
                <a:solidFill>
                  <a:srgbClr val="2E63A8"/>
                </a:solidFill>
                <a:latin typeface="Arial"/>
                <a:ea typeface="Arial"/>
                <a:cs typeface="Arial"/>
              </a:rPr>
              <a:t>DECISIONE CLINICA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190040BC-A32E-447B-B83B-F0AAE8151D76}"/>
              </a:ext>
            </a:extLst>
          </p:cNvPr>
          <p:cNvSpPr>
            <a:spLocks noGrp="1"/>
          </p:cNvSpPr>
          <p:nvPr/>
        </p:nvSpPr>
        <p:spPr>
          <a:xfrm>
            <a:off x="685800" y="552450"/>
            <a:ext cx="10668000" cy="609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2550" b="1" i="0">
                <a:solidFill>
                  <a:srgbClr val="17213F"/>
                </a:solidFill>
                <a:latin typeface="Arial"/>
                <a:ea typeface="Arial"/>
                <a:cs typeface="Arial"/>
              </a:defRPr>
            </a:pPr>
            <a:r>
              <a:rPr sz="2550" b="1" i="0">
                <a:solidFill>
                  <a:srgbClr val="17213F"/>
                </a:solidFill>
                <a:latin typeface="Arial"/>
                <a:ea typeface="Arial"/>
                <a:cs typeface="Arial"/>
              </a:rPr>
              <a:t>Quando discutere la revisione</a:t>
            </a:r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EDD966DA-A9D8-4A48-A6D9-E3224318FE0B}"/>
              </a:ext>
            </a:extLst>
          </p:cNvPr>
          <p:cNvSpPr>
            <a:spLocks noGrp="1"/>
          </p:cNvSpPr>
          <p:nvPr/>
        </p:nvSpPr>
        <p:spPr>
          <a:xfrm>
            <a:off x="1000125" y="1447800"/>
            <a:ext cx="95250" cy="95250"/>
          </a:xfrm>
          <a:prstGeom prst="rect">
            <a:avLst/>
          </a:prstGeom>
          <a:solidFill>
            <a:srgbClr val="2E63A8"/>
          </a:solidFill>
          <a:ln w="0"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466B385E-92D6-42B2-BE69-320DC7D29423}"/>
              </a:ext>
            </a:extLst>
          </p:cNvPr>
          <p:cNvSpPr>
            <a:spLocks noGrp="1"/>
          </p:cNvSpPr>
          <p:nvPr/>
        </p:nvSpPr>
        <p:spPr>
          <a:xfrm>
            <a:off x="1266825" y="1333500"/>
            <a:ext cx="9591675" cy="8572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875" b="1" i="0">
                <a:solidFill>
                  <a:srgbClr val="17213F"/>
                </a:solidFill>
                <a:latin typeface="Arial"/>
                <a:ea typeface="Arial"/>
                <a:cs typeface="Arial"/>
              </a:defRPr>
            </a:pPr>
            <a:r>
              <a:rPr sz="1875" b="1" i="0">
                <a:solidFill>
                  <a:srgbClr val="17213F"/>
                </a:solidFill>
                <a:latin typeface="Arial"/>
                <a:ea typeface="Arial"/>
                <a:cs typeface="Arial"/>
              </a:rPr>
              <a:t>Malnutrizione proteica persistente nonostante trattamento intensivo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DA7CC3C8-E46B-4E1D-864D-A3D1C5E4D686}"/>
              </a:ext>
            </a:extLst>
          </p:cNvPr>
          <p:cNvSpPr>
            <a:spLocks noGrp="1"/>
          </p:cNvSpPr>
          <p:nvPr/>
        </p:nvSpPr>
        <p:spPr>
          <a:xfrm>
            <a:off x="1000125" y="2343150"/>
            <a:ext cx="95250" cy="95250"/>
          </a:xfrm>
          <a:prstGeom prst="rect">
            <a:avLst/>
          </a:prstGeom>
          <a:solidFill>
            <a:srgbClr val="2E63A8"/>
          </a:solidFill>
          <a:ln w="0"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3DA6347B-9F88-4F12-AC17-F3D03660B46B}"/>
              </a:ext>
            </a:extLst>
          </p:cNvPr>
          <p:cNvSpPr>
            <a:spLocks noGrp="1"/>
          </p:cNvSpPr>
          <p:nvPr/>
        </p:nvSpPr>
        <p:spPr>
          <a:xfrm>
            <a:off x="1266825" y="2228850"/>
            <a:ext cx="9591675" cy="8572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875" b="0" i="0">
                <a:solidFill>
                  <a:srgbClr val="182033"/>
                </a:solidFill>
                <a:latin typeface="Arial"/>
                <a:ea typeface="Arial"/>
                <a:cs typeface="Arial"/>
              </a:defRPr>
            </a:pPr>
            <a:r>
              <a:rPr sz="1875" b="0" i="0">
                <a:solidFill>
                  <a:srgbClr val="182033"/>
                </a:solidFill>
                <a:latin typeface="Arial"/>
                <a:ea typeface="Arial"/>
                <a:cs typeface="Arial"/>
              </a:rPr>
              <a:t>Recidive ripetute dopo apparente correzione</a:t>
            </a:r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29085367-9E2E-4D1E-B1AB-09DFFA0FC067}"/>
              </a:ext>
            </a:extLst>
          </p:cNvPr>
          <p:cNvSpPr>
            <a:spLocks noGrp="1"/>
          </p:cNvSpPr>
          <p:nvPr/>
        </p:nvSpPr>
        <p:spPr>
          <a:xfrm>
            <a:off x="1000125" y="3238500"/>
            <a:ext cx="95250" cy="95250"/>
          </a:xfrm>
          <a:prstGeom prst="rect">
            <a:avLst/>
          </a:prstGeom>
          <a:solidFill>
            <a:srgbClr val="2E63A8"/>
          </a:solidFill>
          <a:ln w="0"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0ECC0955-D344-43FC-A324-214E26502164}"/>
              </a:ext>
            </a:extLst>
          </p:cNvPr>
          <p:cNvSpPr>
            <a:spLocks noGrp="1"/>
          </p:cNvSpPr>
          <p:nvPr/>
        </p:nvSpPr>
        <p:spPr>
          <a:xfrm>
            <a:off x="1266825" y="3124200"/>
            <a:ext cx="9591675" cy="8572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875" b="0" i="0">
                <a:solidFill>
                  <a:srgbClr val="182033"/>
                </a:solidFill>
                <a:latin typeface="Arial"/>
                <a:ea typeface="Arial"/>
                <a:cs typeface="Arial"/>
              </a:defRPr>
            </a:pPr>
            <a:r>
              <a:rPr sz="1875" b="0" i="0">
                <a:solidFill>
                  <a:srgbClr val="182033"/>
                </a:solidFill>
                <a:latin typeface="Arial"/>
                <a:ea typeface="Arial"/>
                <a:cs typeface="Arial"/>
              </a:rPr>
              <a:t>Danno epatico, renale o osseo progressivo attribuibile all’anatomia</a:t>
            </a: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EFBFEE61-4396-40F9-A4AA-082B29B9A410}"/>
              </a:ext>
            </a:extLst>
          </p:cNvPr>
          <p:cNvSpPr>
            <a:spLocks noGrp="1"/>
          </p:cNvSpPr>
          <p:nvPr/>
        </p:nvSpPr>
        <p:spPr>
          <a:xfrm>
            <a:off x="1000125" y="4133850"/>
            <a:ext cx="95250" cy="95250"/>
          </a:xfrm>
          <a:prstGeom prst="rect">
            <a:avLst/>
          </a:prstGeom>
          <a:solidFill>
            <a:srgbClr val="2E63A8"/>
          </a:solidFill>
          <a:ln w="0"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4061821B-B773-4C68-8C89-7EA3267B71C5}"/>
              </a:ext>
            </a:extLst>
          </p:cNvPr>
          <p:cNvSpPr>
            <a:spLocks noGrp="1"/>
          </p:cNvSpPr>
          <p:nvPr/>
        </p:nvSpPr>
        <p:spPr>
          <a:xfrm>
            <a:off x="1266825" y="4019550"/>
            <a:ext cx="9591675" cy="8572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875" b="0" i="0">
                <a:solidFill>
                  <a:srgbClr val="182033"/>
                </a:solidFill>
                <a:latin typeface="Arial"/>
                <a:ea typeface="Arial"/>
                <a:cs typeface="Arial"/>
              </a:defRPr>
            </a:pPr>
            <a:r>
              <a:rPr sz="1875" b="0" i="0">
                <a:solidFill>
                  <a:srgbClr val="182033"/>
                </a:solidFill>
                <a:latin typeface="Arial"/>
                <a:ea typeface="Arial"/>
                <a:cs typeface="Arial"/>
              </a:rPr>
              <a:t>Intolleranza che emerge con età o nuova comorbidità</a:t>
            </a:r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3699AF24-9C3B-445A-A5CC-FFD7F75CF335}"/>
              </a:ext>
            </a:extLst>
          </p:cNvPr>
          <p:cNvSpPr>
            <a:spLocks noGrp="1"/>
          </p:cNvSpPr>
          <p:nvPr/>
        </p:nvSpPr>
        <p:spPr>
          <a:xfrm>
            <a:off x="685800" y="6429375"/>
            <a:ext cx="10820400" cy="9525"/>
          </a:xfrm>
          <a:prstGeom prst="rect">
            <a:avLst/>
          </a:prstGeom>
          <a:solidFill>
            <a:srgbClr val="D8DFE9"/>
          </a:solidFill>
          <a:ln w="0"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15" name="Rettangolo 14">
            <a:extLst>
              <a:ext uri="{FF2B5EF4-FFF2-40B4-BE49-F238E27FC236}">
                <a16:creationId xmlns:a16="http://schemas.microsoft.com/office/drawing/2014/main" id="{A3F36555-A431-4782-A9A0-212FFA0987FE}"/>
              </a:ext>
            </a:extLst>
          </p:cNvPr>
          <p:cNvSpPr>
            <a:spLocks noGrp="1"/>
          </p:cNvSpPr>
          <p:nvPr/>
        </p:nvSpPr>
        <p:spPr>
          <a:xfrm>
            <a:off x="685800" y="6486525"/>
            <a:ext cx="9715500" cy="190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6288" lnSpcReduction="10000"/>
          </a:bodyPr>
          <a:lstStyle/>
          <a:p>
            <a:pPr algn="l">
              <a:defRPr sz="825" b="0" i="0">
                <a:solidFill>
                  <a:srgbClr val="657087"/>
                </a:solidFill>
                <a:latin typeface="Arial"/>
                <a:ea typeface="Arial"/>
                <a:cs typeface="Arial"/>
              </a:defRPr>
            </a:pPr>
            <a:r>
              <a:rPr sz="825" b="0" i="0">
                <a:solidFill>
                  <a:srgbClr val="657087"/>
                </a:solidFill>
                <a:latin typeface="Arial"/>
                <a:ea typeface="Arial"/>
                <a:cs typeface="Arial"/>
              </a:rPr>
              <a:t>Papadia FS et al. BJS. 2024; Papadia FS et al. Ann Surg. 2026</a:t>
            </a:r>
          </a:p>
        </p:txBody>
      </p:sp>
      <p:sp>
        <p:nvSpPr>
          <p:cNvPr id="16" name="Rettangolo 15">
            <a:extLst>
              <a:ext uri="{FF2B5EF4-FFF2-40B4-BE49-F238E27FC236}">
                <a16:creationId xmlns:a16="http://schemas.microsoft.com/office/drawing/2014/main" id="{60A0E53D-0B21-4CD3-B14B-359E925369D4}"/>
              </a:ext>
            </a:extLst>
          </p:cNvPr>
          <p:cNvSpPr>
            <a:spLocks noGrp="1"/>
          </p:cNvSpPr>
          <p:nvPr/>
        </p:nvSpPr>
        <p:spPr>
          <a:xfrm>
            <a:off x="10953750" y="6486525"/>
            <a:ext cx="552450" cy="190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6288" lnSpcReduction="10000"/>
          </a:bodyPr>
          <a:lstStyle/>
          <a:p>
            <a:pPr algn="r">
              <a:defRPr sz="825" b="0" i="0">
                <a:solidFill>
                  <a:srgbClr val="657087"/>
                </a:solidFill>
                <a:latin typeface="Arial"/>
                <a:ea typeface="Arial"/>
                <a:cs typeface="Arial"/>
              </a:defRPr>
            </a:pPr>
            <a:r>
              <a:rPr sz="825" b="0" i="0">
                <a:solidFill>
                  <a:srgbClr val="657087"/>
                </a:solidFill>
                <a:latin typeface="Arial"/>
                <a:ea typeface="Arial"/>
                <a:cs typeface="Arial"/>
              </a:rPr>
              <a:t>38</a:t>
            </a:r>
          </a:p>
        </p:txBody>
      </p:sp>
    </p:spTree>
    <p:extLst>
      <p:ext uri="{BB962C8B-B14F-4D97-AF65-F5344CB8AC3E}">
        <p14:creationId xmlns:p14="http://schemas.microsoft.com/office/powerpoint/2010/main" val="25669042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ttangolo 16">
            <a:extLst>
              <a:ext uri="{FF2B5EF4-FFF2-40B4-BE49-F238E27FC236}">
                <a16:creationId xmlns:a16="http://schemas.microsoft.com/office/drawing/2014/main" id="{E7FA3B04-CD3B-4927-810B-227976F1DBF5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17213F"/>
          </a:solidFill>
          <a:ln w="0"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3BC98D95-A7DB-45C6-ABAD-4BEF6ADE31EC}"/>
              </a:ext>
            </a:extLst>
          </p:cNvPr>
          <p:cNvSpPr>
            <a:spLocks noGrp="1"/>
          </p:cNvSpPr>
          <p:nvPr/>
        </p:nvSpPr>
        <p:spPr>
          <a:xfrm>
            <a:off x="685800" y="323850"/>
            <a:ext cx="9906000" cy="2095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6987" lnSpcReduction="10000"/>
          </a:bodyPr>
          <a:lstStyle/>
          <a:p>
            <a:pPr algn="l">
              <a:defRPr sz="975" b="1" i="0">
                <a:solidFill>
                  <a:srgbClr val="2E63A8"/>
                </a:solidFill>
                <a:latin typeface="Arial"/>
                <a:ea typeface="Arial"/>
                <a:cs typeface="Arial"/>
              </a:defRPr>
            </a:pPr>
            <a:r>
              <a:rPr sz="975" b="1" i="0">
                <a:solidFill>
                  <a:srgbClr val="2E63A8"/>
                </a:solidFill>
                <a:latin typeface="Arial"/>
                <a:ea typeface="Arial"/>
                <a:cs typeface="Arial"/>
              </a:rPr>
              <a:t>CONCLUSIONI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9168A102-C2DA-4A38-B6CF-F56D85F34890}"/>
              </a:ext>
            </a:extLst>
          </p:cNvPr>
          <p:cNvSpPr>
            <a:spLocks noGrp="1"/>
          </p:cNvSpPr>
          <p:nvPr/>
        </p:nvSpPr>
        <p:spPr>
          <a:xfrm>
            <a:off x="685800" y="552450"/>
            <a:ext cx="10668000" cy="609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2550" b="1" i="0">
                <a:solidFill>
                  <a:srgbClr val="17213F"/>
                </a:solidFill>
                <a:latin typeface="Arial"/>
                <a:ea typeface="Arial"/>
                <a:cs typeface="Arial"/>
              </a:defRPr>
            </a:pPr>
            <a:r>
              <a:rPr sz="2550" b="1" i="0">
                <a:solidFill>
                  <a:srgbClr val="17213F"/>
                </a:solidFill>
                <a:latin typeface="Arial"/>
                <a:ea typeface="Arial"/>
                <a:cs typeface="Arial"/>
              </a:rPr>
              <a:t>Cinque messaggi da portare a casa</a:t>
            </a:r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075E3AE4-D986-45F5-8BC8-1DA2742BD893}"/>
              </a:ext>
            </a:extLst>
          </p:cNvPr>
          <p:cNvSpPr>
            <a:spLocks noGrp="1"/>
          </p:cNvSpPr>
          <p:nvPr/>
        </p:nvSpPr>
        <p:spPr>
          <a:xfrm>
            <a:off x="904875" y="1238250"/>
            <a:ext cx="95250" cy="95250"/>
          </a:xfrm>
          <a:prstGeom prst="rect">
            <a:avLst/>
          </a:prstGeom>
          <a:solidFill>
            <a:srgbClr val="2E63A8"/>
          </a:solidFill>
          <a:ln w="0"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13371837-CE4D-4C8E-A2FC-0DCFB68671A4}"/>
              </a:ext>
            </a:extLst>
          </p:cNvPr>
          <p:cNvSpPr>
            <a:spLocks noGrp="1"/>
          </p:cNvSpPr>
          <p:nvPr/>
        </p:nvSpPr>
        <p:spPr>
          <a:xfrm>
            <a:off x="1171575" y="1123950"/>
            <a:ext cx="9734550" cy="8001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725" b="1" i="0">
                <a:solidFill>
                  <a:srgbClr val="17213F"/>
                </a:solidFill>
                <a:latin typeface="Arial"/>
                <a:ea typeface="Arial"/>
                <a:cs typeface="Arial"/>
              </a:defRPr>
            </a:pPr>
            <a:r>
              <a:rPr sz="1725" b="1" i="0">
                <a:solidFill>
                  <a:srgbClr val="17213F"/>
                </a:solidFill>
                <a:latin typeface="Arial"/>
                <a:ea typeface="Arial"/>
                <a:cs typeface="Arial"/>
              </a:rPr>
              <a:t>Gli effetti tardivi attraversano più procedure, con intensità diversa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01B8B22F-72B4-4F70-B499-2FC5D88F2FFD}"/>
              </a:ext>
            </a:extLst>
          </p:cNvPr>
          <p:cNvSpPr>
            <a:spLocks noGrp="1"/>
          </p:cNvSpPr>
          <p:nvPr/>
        </p:nvSpPr>
        <p:spPr>
          <a:xfrm>
            <a:off x="904875" y="2076450"/>
            <a:ext cx="95250" cy="95250"/>
          </a:xfrm>
          <a:prstGeom prst="rect">
            <a:avLst/>
          </a:prstGeom>
          <a:solidFill>
            <a:srgbClr val="2E63A8"/>
          </a:solidFill>
          <a:ln w="0"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C2626420-E0EC-4FAE-A420-0733DDB70994}"/>
              </a:ext>
            </a:extLst>
          </p:cNvPr>
          <p:cNvSpPr>
            <a:spLocks noGrp="1"/>
          </p:cNvSpPr>
          <p:nvPr/>
        </p:nvSpPr>
        <p:spPr>
          <a:xfrm>
            <a:off x="1171575" y="1962150"/>
            <a:ext cx="9734550" cy="8001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725" b="0" i="0">
                <a:solidFill>
                  <a:srgbClr val="182033"/>
                </a:solidFill>
                <a:latin typeface="Arial"/>
                <a:ea typeface="Arial"/>
                <a:cs typeface="Arial"/>
              </a:defRPr>
            </a:pPr>
            <a:r>
              <a:rPr sz="1725" b="0" i="0">
                <a:solidFill>
                  <a:srgbClr val="182033"/>
                </a:solidFill>
                <a:latin typeface="Arial"/>
                <a:ea typeface="Arial"/>
                <a:cs typeface="Arial"/>
              </a:rPr>
              <a:t>L’adattamento intestinale è sostanziale ma incompleto</a:t>
            </a:r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F1EF8270-549A-44C7-AE06-193CAF98748C}"/>
              </a:ext>
            </a:extLst>
          </p:cNvPr>
          <p:cNvSpPr>
            <a:spLocks noGrp="1"/>
          </p:cNvSpPr>
          <p:nvPr/>
        </p:nvSpPr>
        <p:spPr>
          <a:xfrm>
            <a:off x="904875" y="2914650"/>
            <a:ext cx="95250" cy="95250"/>
          </a:xfrm>
          <a:prstGeom prst="rect">
            <a:avLst/>
          </a:prstGeom>
          <a:solidFill>
            <a:srgbClr val="2E63A8"/>
          </a:solidFill>
          <a:ln w="0"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5D5E7F39-4663-45D2-867B-B5E5737BDEF3}"/>
              </a:ext>
            </a:extLst>
          </p:cNvPr>
          <p:cNvSpPr>
            <a:spLocks noGrp="1"/>
          </p:cNvSpPr>
          <p:nvPr/>
        </p:nvSpPr>
        <p:spPr>
          <a:xfrm>
            <a:off x="1171575" y="2800350"/>
            <a:ext cx="9734550" cy="8001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725" b="0" i="0">
                <a:solidFill>
                  <a:srgbClr val="182033"/>
                </a:solidFill>
                <a:latin typeface="Arial"/>
                <a:ea typeface="Arial"/>
                <a:cs typeface="Arial"/>
              </a:defRPr>
            </a:pPr>
            <a:r>
              <a:rPr sz="1725" b="0" i="0">
                <a:solidFill>
                  <a:srgbClr val="182033"/>
                </a:solidFill>
                <a:latin typeface="Arial"/>
                <a:ea typeface="Arial"/>
                <a:cs typeface="Arial"/>
              </a:rPr>
              <a:t>Rene, osso, fegato, intestino e massa magra richiedono una visione integrata</a:t>
            </a: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E577143C-9CEC-46DB-BE64-50B452454A5F}"/>
              </a:ext>
            </a:extLst>
          </p:cNvPr>
          <p:cNvSpPr>
            <a:spLocks noGrp="1"/>
          </p:cNvSpPr>
          <p:nvPr/>
        </p:nvSpPr>
        <p:spPr>
          <a:xfrm>
            <a:off x="904875" y="3752850"/>
            <a:ext cx="95250" cy="95250"/>
          </a:xfrm>
          <a:prstGeom prst="rect">
            <a:avLst/>
          </a:prstGeom>
          <a:solidFill>
            <a:srgbClr val="2E63A8"/>
          </a:solidFill>
          <a:ln w="0"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147B710E-953A-40E2-BB00-987B3EC60425}"/>
              </a:ext>
            </a:extLst>
          </p:cNvPr>
          <p:cNvSpPr>
            <a:spLocks noGrp="1"/>
          </p:cNvSpPr>
          <p:nvPr/>
        </p:nvSpPr>
        <p:spPr>
          <a:xfrm>
            <a:off x="1171575" y="3638550"/>
            <a:ext cx="9734550" cy="8001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725" b="0" i="0">
                <a:solidFill>
                  <a:srgbClr val="182033"/>
                </a:solidFill>
                <a:latin typeface="Arial"/>
                <a:ea typeface="Arial"/>
                <a:cs typeface="Arial"/>
              </a:defRPr>
            </a:pPr>
            <a:r>
              <a:rPr sz="1725" b="0" i="0">
                <a:solidFill>
                  <a:srgbClr val="182033"/>
                </a:solidFill>
                <a:latin typeface="Arial"/>
                <a:ea typeface="Arial"/>
                <a:cs typeface="Arial"/>
              </a:rPr>
              <a:t>L’invecchiamento riduce la riserva e anticipa lo scompenso</a:t>
            </a:r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04269954-1D2D-4007-873E-BDDBE99E0F3E}"/>
              </a:ext>
            </a:extLst>
          </p:cNvPr>
          <p:cNvSpPr>
            <a:spLocks noGrp="1"/>
          </p:cNvSpPr>
          <p:nvPr/>
        </p:nvSpPr>
        <p:spPr>
          <a:xfrm>
            <a:off x="904875" y="4591050"/>
            <a:ext cx="95250" cy="95250"/>
          </a:xfrm>
          <a:prstGeom prst="rect">
            <a:avLst/>
          </a:prstGeom>
          <a:solidFill>
            <a:srgbClr val="2E63A8"/>
          </a:solidFill>
          <a:ln w="0"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91DE3DC3-2BAF-4F22-8075-2D28ABF6981A}"/>
              </a:ext>
            </a:extLst>
          </p:cNvPr>
          <p:cNvSpPr>
            <a:spLocks noGrp="1"/>
          </p:cNvSpPr>
          <p:nvPr/>
        </p:nvSpPr>
        <p:spPr>
          <a:xfrm>
            <a:off x="1171575" y="4476750"/>
            <a:ext cx="9734550" cy="8001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725" b="0" i="0">
                <a:solidFill>
                  <a:srgbClr val="182033"/>
                </a:solidFill>
                <a:latin typeface="Arial"/>
                <a:ea typeface="Arial"/>
                <a:cs typeface="Arial"/>
              </a:defRPr>
            </a:pPr>
            <a:r>
              <a:rPr sz="1725" b="0" i="0">
                <a:solidFill>
                  <a:srgbClr val="182033"/>
                </a:solidFill>
                <a:latin typeface="Arial"/>
                <a:ea typeface="Arial"/>
                <a:cs typeface="Arial"/>
              </a:rPr>
              <a:t>Sicurezza significa selezione, sorveglianza e disponibilità a revisionare</a:t>
            </a:r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57D49609-21E0-48ED-8B93-82A09AD7C1F5}"/>
              </a:ext>
            </a:extLst>
          </p:cNvPr>
          <p:cNvSpPr>
            <a:spLocks noGrp="1"/>
          </p:cNvSpPr>
          <p:nvPr/>
        </p:nvSpPr>
        <p:spPr>
          <a:xfrm>
            <a:off x="685800" y="6429375"/>
            <a:ext cx="10820400" cy="9525"/>
          </a:xfrm>
          <a:prstGeom prst="rect">
            <a:avLst/>
          </a:prstGeom>
          <a:solidFill>
            <a:srgbClr val="D8DFE9"/>
          </a:solidFill>
          <a:ln w="0"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15" name="Rettangolo 14">
            <a:extLst>
              <a:ext uri="{FF2B5EF4-FFF2-40B4-BE49-F238E27FC236}">
                <a16:creationId xmlns:a16="http://schemas.microsoft.com/office/drawing/2014/main" id="{464A63EF-A8C8-4613-92BC-4BC4AD983F39}"/>
              </a:ext>
            </a:extLst>
          </p:cNvPr>
          <p:cNvSpPr>
            <a:spLocks noGrp="1"/>
          </p:cNvSpPr>
          <p:nvPr/>
        </p:nvSpPr>
        <p:spPr>
          <a:xfrm>
            <a:off x="685800" y="6486525"/>
            <a:ext cx="9715500" cy="190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6288" lnSpcReduction="10000"/>
          </a:bodyPr>
          <a:lstStyle/>
          <a:p>
            <a:pPr algn="l">
              <a:defRPr sz="825" b="0" i="0">
                <a:solidFill>
                  <a:srgbClr val="657087"/>
                </a:solidFill>
                <a:latin typeface="Arial"/>
                <a:ea typeface="Arial"/>
                <a:cs typeface="Arial"/>
              </a:defRPr>
            </a:pPr>
            <a:r>
              <a:rPr sz="825" b="0" i="0">
                <a:solidFill>
                  <a:srgbClr val="657087"/>
                </a:solidFill>
                <a:latin typeface="Arial"/>
                <a:ea typeface="Arial"/>
                <a:cs typeface="Arial"/>
              </a:rPr>
              <a:t>Papadia FS et al. BJS. 2024; Obes Surg. 2025–2026; Eur J Clin Invest. 2026; Ann Surg. 2026</a:t>
            </a:r>
          </a:p>
        </p:txBody>
      </p:sp>
      <p:sp>
        <p:nvSpPr>
          <p:cNvPr id="16" name="Rettangolo 15">
            <a:extLst>
              <a:ext uri="{FF2B5EF4-FFF2-40B4-BE49-F238E27FC236}">
                <a16:creationId xmlns:a16="http://schemas.microsoft.com/office/drawing/2014/main" id="{B94FF8F6-2E44-4605-9ADF-4066F435F639}"/>
              </a:ext>
            </a:extLst>
          </p:cNvPr>
          <p:cNvSpPr>
            <a:spLocks noGrp="1"/>
          </p:cNvSpPr>
          <p:nvPr/>
        </p:nvSpPr>
        <p:spPr>
          <a:xfrm>
            <a:off x="10953750" y="6486525"/>
            <a:ext cx="552450" cy="190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6288" lnSpcReduction="10000"/>
          </a:bodyPr>
          <a:lstStyle/>
          <a:p>
            <a:pPr algn="r">
              <a:defRPr sz="825" b="0" i="0">
                <a:solidFill>
                  <a:srgbClr val="657087"/>
                </a:solidFill>
                <a:latin typeface="Arial"/>
                <a:ea typeface="Arial"/>
                <a:cs typeface="Arial"/>
              </a:defRPr>
            </a:pPr>
            <a:r>
              <a:rPr sz="825" b="0" i="0">
                <a:solidFill>
                  <a:srgbClr val="657087"/>
                </a:solidFill>
                <a:latin typeface="Arial"/>
                <a:ea typeface="Arial"/>
                <a:cs typeface="Arial"/>
              </a:rPr>
              <a:t>41</a:t>
            </a:r>
          </a:p>
        </p:txBody>
      </p:sp>
    </p:spTree>
    <p:extLst>
      <p:ext uri="{BB962C8B-B14F-4D97-AF65-F5344CB8AC3E}">
        <p14:creationId xmlns:p14="http://schemas.microsoft.com/office/powerpoint/2010/main" val="94707814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2">
            <a:extLst>
              <a:ext uri="{FF2B5EF4-FFF2-40B4-BE49-F238E27FC236}">
                <a16:creationId xmlns:a16="http://schemas.microsoft.com/office/drawing/2014/main" id="{7F1CCB64-8231-435F-87C9-78C908E3938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15467" y="758952"/>
            <a:ext cx="6688666" cy="3227514"/>
          </a:xfrm>
        </p:spPr>
        <p:txBody>
          <a:bodyPr/>
          <a:lstStyle/>
          <a:p>
            <a:r>
              <a:rPr lang="it-IT" i="1" dirty="0"/>
              <a:t>Grazie per l’attenzione!</a:t>
            </a: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E5688B2C-F62A-4B00-9DB4-305A3EEF0C9B}"/>
              </a:ext>
            </a:extLst>
          </p:cNvPr>
          <p:cNvSpPr txBox="1"/>
          <p:nvPr/>
        </p:nvSpPr>
        <p:spPr>
          <a:xfrm>
            <a:off x="5982625" y="4254051"/>
            <a:ext cx="525862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2"/>
              </a:rPr>
              <a:t>francesco.papadia@unige.it</a:t>
            </a:r>
            <a:endParaRPr kumimoji="0" lang="it-IT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3"/>
              </a:rPr>
              <a:t>francesco.papadia@hsanmartino.it</a:t>
            </a:r>
            <a:endParaRPr kumimoji="0" lang="it-IT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4"/>
              </a:rPr>
              <a:t>francescopapadia@yahoo.com</a:t>
            </a:r>
            <a:r>
              <a:rPr kumimoji="0" lang="it-IT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95876514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ttangolo 25">
            <a:extLst>
              <a:ext uri="{FF2B5EF4-FFF2-40B4-BE49-F238E27FC236}">
                <a16:creationId xmlns:a16="http://schemas.microsoft.com/office/drawing/2014/main" id="{E576E135-6B04-4A26-830A-7C47478AF7D1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17213F"/>
          </a:solidFill>
          <a:ln w="0"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3F373832-8FBE-4923-B6E9-8C2D2C8AA780}"/>
              </a:ext>
            </a:extLst>
          </p:cNvPr>
          <p:cNvSpPr>
            <a:spLocks noGrp="1"/>
          </p:cNvSpPr>
          <p:nvPr/>
        </p:nvSpPr>
        <p:spPr>
          <a:xfrm>
            <a:off x="685800" y="323850"/>
            <a:ext cx="9906000" cy="2095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6987" lnSpcReduction="10000"/>
          </a:bodyPr>
          <a:lstStyle/>
          <a:p>
            <a:pPr algn="l">
              <a:defRPr sz="975" b="1" i="0">
                <a:solidFill>
                  <a:srgbClr val="2E63A8"/>
                </a:solidFill>
                <a:latin typeface="Arial"/>
                <a:ea typeface="Arial"/>
                <a:cs typeface="Arial"/>
              </a:defRPr>
            </a:pPr>
            <a:r>
              <a:rPr sz="975" b="1" i="0">
                <a:solidFill>
                  <a:srgbClr val="2E63A8"/>
                </a:solidFill>
                <a:latin typeface="Arial"/>
                <a:ea typeface="Arial"/>
                <a:cs typeface="Arial"/>
              </a:rPr>
              <a:t>ANATOMIA E COMPLICANZE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DE2BC203-9D99-4699-B19A-B53E073697C1}"/>
              </a:ext>
            </a:extLst>
          </p:cNvPr>
          <p:cNvSpPr>
            <a:spLocks noGrp="1"/>
          </p:cNvSpPr>
          <p:nvPr/>
        </p:nvSpPr>
        <p:spPr>
          <a:xfrm>
            <a:off x="685800" y="552450"/>
            <a:ext cx="10668000" cy="609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2550" b="1" i="0">
                <a:solidFill>
                  <a:srgbClr val="17213F"/>
                </a:solidFill>
                <a:latin typeface="Arial"/>
                <a:ea typeface="Arial"/>
                <a:cs typeface="Arial"/>
              </a:defRPr>
            </a:pPr>
            <a:r>
              <a:rPr sz="2550" b="1" i="0">
                <a:solidFill>
                  <a:srgbClr val="17213F"/>
                </a:solidFill>
                <a:latin typeface="Arial"/>
                <a:ea typeface="Arial"/>
                <a:cs typeface="Arial"/>
              </a:rPr>
              <a:t>SADI-S: il common channel sposta il rischio</a:t>
            </a:r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96E1592C-FDD6-4CF2-85C7-8A3FA1AF9F0D}"/>
              </a:ext>
            </a:extLst>
          </p:cNvPr>
          <p:cNvSpPr>
            <a:spLocks noGrp="1"/>
          </p:cNvSpPr>
          <p:nvPr/>
        </p:nvSpPr>
        <p:spPr>
          <a:xfrm>
            <a:off x="1476375" y="1381125"/>
            <a:ext cx="2714625" cy="1000125"/>
          </a:xfrm>
          <a:prstGeom prst="rect">
            <a:avLst/>
          </a:prstGeom>
          <a:solidFill>
            <a:srgbClr val="FBEDEC"/>
          </a:solidFill>
          <a:ln w="0"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A1BFA99C-26EE-44DE-B302-A3A5F3ACA913}"/>
              </a:ext>
            </a:extLst>
          </p:cNvPr>
          <p:cNvSpPr>
            <a:spLocks noGrp="1"/>
          </p:cNvSpPr>
          <p:nvPr/>
        </p:nvSpPr>
        <p:spPr>
          <a:xfrm>
            <a:off x="1666875" y="1476375"/>
            <a:ext cx="2333625" cy="3048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2348" lnSpcReduction="10000"/>
          </a:bodyPr>
          <a:lstStyle/>
          <a:p>
            <a:pPr algn="ctr">
              <a:defRPr sz="1650" b="1" i="0">
                <a:solidFill>
                  <a:srgbClr val="17213F"/>
                </a:solidFill>
                <a:latin typeface="Arial"/>
                <a:ea typeface="Arial"/>
                <a:cs typeface="Arial"/>
              </a:defRPr>
            </a:pPr>
            <a:r>
              <a:rPr sz="1650" b="1" i="0">
                <a:solidFill>
                  <a:srgbClr val="17213F"/>
                </a:solidFill>
                <a:latin typeface="Arial"/>
                <a:ea typeface="Arial"/>
                <a:cs typeface="Arial"/>
              </a:rPr>
              <a:t>200 cm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2138CBA9-7C93-4111-81BE-F303D6BE84A6}"/>
              </a:ext>
            </a:extLst>
          </p:cNvPr>
          <p:cNvSpPr>
            <a:spLocks noGrp="1"/>
          </p:cNvSpPr>
          <p:nvPr/>
        </p:nvSpPr>
        <p:spPr>
          <a:xfrm>
            <a:off x="1666875" y="1847850"/>
            <a:ext cx="2333625" cy="4000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7500" lnSpcReduction="10000"/>
          </a:bodyPr>
          <a:lstStyle/>
          <a:p>
            <a:pPr algn="ctr">
              <a:defRPr sz="2250" b="1" i="0">
                <a:solidFill>
                  <a:srgbClr val="C43C32"/>
                </a:solidFill>
                <a:latin typeface="Arial"/>
                <a:ea typeface="Arial"/>
                <a:cs typeface="Arial"/>
              </a:defRPr>
            </a:pPr>
            <a:r>
              <a:rPr sz="2250" b="1" i="0">
                <a:solidFill>
                  <a:srgbClr val="C43C32"/>
                </a:solidFill>
                <a:latin typeface="Arial"/>
                <a:ea typeface="Arial"/>
                <a:cs typeface="Arial"/>
              </a:rPr>
              <a:t>14%</a:t>
            </a:r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2E4AF305-8938-488E-9F28-9E5F9A944171}"/>
              </a:ext>
            </a:extLst>
          </p:cNvPr>
          <p:cNvSpPr>
            <a:spLocks noGrp="1"/>
          </p:cNvSpPr>
          <p:nvPr/>
        </p:nvSpPr>
        <p:spPr>
          <a:xfrm>
            <a:off x="4667250" y="1381125"/>
            <a:ext cx="2714625" cy="1000125"/>
          </a:xfrm>
          <a:prstGeom prst="rect">
            <a:avLst/>
          </a:prstGeom>
          <a:solidFill>
            <a:srgbClr val="EEF3F9"/>
          </a:solidFill>
          <a:ln w="0"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4730BA8C-3358-4319-BD0B-776AA5A82A9F}"/>
              </a:ext>
            </a:extLst>
          </p:cNvPr>
          <p:cNvSpPr>
            <a:spLocks noGrp="1"/>
          </p:cNvSpPr>
          <p:nvPr/>
        </p:nvSpPr>
        <p:spPr>
          <a:xfrm>
            <a:off x="4857750" y="1476375"/>
            <a:ext cx="2333625" cy="3048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2348" lnSpcReduction="10000"/>
          </a:bodyPr>
          <a:lstStyle/>
          <a:p>
            <a:pPr algn="ctr">
              <a:defRPr sz="1650" b="1" i="0">
                <a:solidFill>
                  <a:srgbClr val="17213F"/>
                </a:solidFill>
                <a:latin typeface="Arial"/>
                <a:ea typeface="Arial"/>
                <a:cs typeface="Arial"/>
              </a:defRPr>
            </a:pPr>
            <a:r>
              <a:rPr sz="1650" b="1" i="0">
                <a:solidFill>
                  <a:srgbClr val="17213F"/>
                </a:solidFill>
                <a:latin typeface="Arial"/>
                <a:ea typeface="Arial"/>
                <a:cs typeface="Arial"/>
              </a:rPr>
              <a:t>250 cm</a:t>
            </a:r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E4221DD3-24EB-4227-8EAA-6A7B5AAF34E5}"/>
              </a:ext>
            </a:extLst>
          </p:cNvPr>
          <p:cNvSpPr>
            <a:spLocks noGrp="1"/>
          </p:cNvSpPr>
          <p:nvPr/>
        </p:nvSpPr>
        <p:spPr>
          <a:xfrm>
            <a:off x="4857750" y="1847850"/>
            <a:ext cx="2333625" cy="4000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7500" lnSpcReduction="10000"/>
          </a:bodyPr>
          <a:lstStyle/>
          <a:p>
            <a:pPr algn="ctr">
              <a:defRPr sz="2250" b="1" i="0">
                <a:solidFill>
                  <a:srgbClr val="2E63A8"/>
                </a:solidFill>
                <a:latin typeface="Arial"/>
                <a:ea typeface="Arial"/>
                <a:cs typeface="Arial"/>
              </a:defRPr>
            </a:pPr>
            <a:r>
              <a:rPr sz="2250" b="1" i="0">
                <a:solidFill>
                  <a:srgbClr val="2E63A8"/>
                </a:solidFill>
                <a:latin typeface="Arial"/>
                <a:ea typeface="Arial"/>
                <a:cs typeface="Arial"/>
              </a:rPr>
              <a:t>5%</a:t>
            </a: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2C4B8E61-E64E-4C63-B97C-CA93936FAFF3}"/>
              </a:ext>
            </a:extLst>
          </p:cNvPr>
          <p:cNvSpPr>
            <a:spLocks noGrp="1"/>
          </p:cNvSpPr>
          <p:nvPr/>
        </p:nvSpPr>
        <p:spPr>
          <a:xfrm>
            <a:off x="7858125" y="1381125"/>
            <a:ext cx="2714625" cy="1000125"/>
          </a:xfrm>
          <a:prstGeom prst="rect">
            <a:avLst/>
          </a:prstGeom>
          <a:solidFill>
            <a:srgbClr val="EEF3F9"/>
          </a:solidFill>
          <a:ln w="0"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7A5368C0-9432-4462-88DC-8CD341DB464D}"/>
              </a:ext>
            </a:extLst>
          </p:cNvPr>
          <p:cNvSpPr>
            <a:spLocks noGrp="1"/>
          </p:cNvSpPr>
          <p:nvPr/>
        </p:nvSpPr>
        <p:spPr>
          <a:xfrm>
            <a:off x="8048625" y="1476375"/>
            <a:ext cx="2333625" cy="3048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2348" lnSpcReduction="10000"/>
          </a:bodyPr>
          <a:lstStyle/>
          <a:p>
            <a:pPr algn="ctr">
              <a:defRPr sz="1650" b="1" i="0">
                <a:solidFill>
                  <a:srgbClr val="17213F"/>
                </a:solidFill>
                <a:latin typeface="Arial"/>
                <a:ea typeface="Arial"/>
                <a:cs typeface="Arial"/>
              </a:defRPr>
            </a:pPr>
            <a:r>
              <a:rPr sz="1650" b="1" i="0">
                <a:solidFill>
                  <a:srgbClr val="17213F"/>
                </a:solidFill>
                <a:latin typeface="Arial"/>
                <a:ea typeface="Arial"/>
                <a:cs typeface="Arial"/>
              </a:rPr>
              <a:t>300 cm</a:t>
            </a:r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3E967877-EE0B-4FBF-BC3E-92DDE9A5FE9F}"/>
              </a:ext>
            </a:extLst>
          </p:cNvPr>
          <p:cNvSpPr>
            <a:spLocks noGrp="1"/>
          </p:cNvSpPr>
          <p:nvPr/>
        </p:nvSpPr>
        <p:spPr>
          <a:xfrm>
            <a:off x="8048625" y="1847850"/>
            <a:ext cx="2333625" cy="4000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7500" lnSpcReduction="10000"/>
          </a:bodyPr>
          <a:lstStyle/>
          <a:p>
            <a:pPr algn="ctr">
              <a:defRPr sz="2250" b="1" i="0">
                <a:solidFill>
                  <a:srgbClr val="2E63A8"/>
                </a:solidFill>
                <a:latin typeface="Arial"/>
                <a:ea typeface="Arial"/>
                <a:cs typeface="Arial"/>
              </a:defRPr>
            </a:pPr>
            <a:r>
              <a:rPr sz="2250" b="1" i="0">
                <a:solidFill>
                  <a:srgbClr val="2E63A8"/>
                </a:solidFill>
                <a:latin typeface="Arial"/>
                <a:ea typeface="Arial"/>
                <a:cs typeface="Arial"/>
              </a:rPr>
              <a:t>0%</a:t>
            </a:r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4CD6788F-2D2D-4A63-ABE6-5DF0BFF79D93}"/>
              </a:ext>
            </a:extLst>
          </p:cNvPr>
          <p:cNvSpPr>
            <a:spLocks noGrp="1"/>
          </p:cNvSpPr>
          <p:nvPr/>
        </p:nvSpPr>
        <p:spPr>
          <a:xfrm>
            <a:off x="2190750" y="2476500"/>
            <a:ext cx="7810500" cy="3333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500" b="0" i="0">
                <a:solidFill>
                  <a:srgbClr val="657087"/>
                </a:solidFill>
                <a:latin typeface="Arial"/>
                <a:ea typeface="Arial"/>
                <a:cs typeface="Arial"/>
              </a:defRPr>
            </a:pPr>
            <a:r>
              <a:rPr sz="1500" b="0" i="0">
                <a:solidFill>
                  <a:srgbClr val="657087"/>
                </a:solidFill>
                <a:latin typeface="Arial"/>
                <a:ea typeface="Arial"/>
                <a:cs typeface="Arial"/>
              </a:rPr>
              <a:t>Revisioni per ipoproteinemia</a:t>
            </a:r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A4114A8C-0828-485A-9899-BAEAC3F86108}"/>
              </a:ext>
            </a:extLst>
          </p:cNvPr>
          <p:cNvSpPr>
            <a:spLocks noGrp="1"/>
          </p:cNvSpPr>
          <p:nvPr/>
        </p:nvSpPr>
        <p:spPr>
          <a:xfrm>
            <a:off x="857250" y="3143250"/>
            <a:ext cx="2571750" cy="571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2850" b="1" i="0">
                <a:solidFill>
                  <a:srgbClr val="C43C32"/>
                </a:solidFill>
                <a:latin typeface="Arial"/>
                <a:ea typeface="Arial"/>
                <a:cs typeface="Arial"/>
              </a:defRPr>
            </a:pPr>
            <a:r>
              <a:rPr sz="2850" b="1" i="0">
                <a:solidFill>
                  <a:srgbClr val="C43C32"/>
                </a:solidFill>
                <a:latin typeface="Arial"/>
                <a:ea typeface="Arial"/>
                <a:cs typeface="Arial"/>
              </a:rPr>
              <a:t>7,3%</a:t>
            </a:r>
          </a:p>
        </p:txBody>
      </p:sp>
      <p:sp>
        <p:nvSpPr>
          <p:cNvPr id="15" name="Rettangolo 14">
            <a:extLst>
              <a:ext uri="{FF2B5EF4-FFF2-40B4-BE49-F238E27FC236}">
                <a16:creationId xmlns:a16="http://schemas.microsoft.com/office/drawing/2014/main" id="{7237F1CE-BB10-4E2A-A00B-44D08DF4EF44}"/>
              </a:ext>
            </a:extLst>
          </p:cNvPr>
          <p:cNvSpPr>
            <a:spLocks noGrp="1"/>
          </p:cNvSpPr>
          <p:nvPr/>
        </p:nvSpPr>
        <p:spPr>
          <a:xfrm>
            <a:off x="857250" y="3695700"/>
            <a:ext cx="2571750" cy="6858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350" b="0" i="0">
                <a:solidFill>
                  <a:srgbClr val="182033"/>
                </a:solidFill>
                <a:latin typeface="Arial"/>
                <a:ea typeface="Arial"/>
                <a:cs typeface="Arial"/>
              </a:defRPr>
            </a:pPr>
            <a:r>
              <a:rPr sz="1350" b="0" i="0">
                <a:solidFill>
                  <a:srgbClr val="182033"/>
                </a:solidFill>
                <a:latin typeface="Arial"/>
                <a:ea typeface="Arial"/>
                <a:cs typeface="Arial"/>
              </a:rPr>
              <a:t>revisioni complessive per ipoproteinemia</a:t>
            </a:r>
          </a:p>
        </p:txBody>
      </p:sp>
      <p:sp>
        <p:nvSpPr>
          <p:cNvPr id="16" name="Rettangolo 15">
            <a:extLst>
              <a:ext uri="{FF2B5EF4-FFF2-40B4-BE49-F238E27FC236}">
                <a16:creationId xmlns:a16="http://schemas.microsoft.com/office/drawing/2014/main" id="{1ACCE5EC-A935-4B09-8E35-D0873D64F0DC}"/>
              </a:ext>
            </a:extLst>
          </p:cNvPr>
          <p:cNvSpPr>
            <a:spLocks noGrp="1"/>
          </p:cNvSpPr>
          <p:nvPr/>
        </p:nvSpPr>
        <p:spPr>
          <a:xfrm>
            <a:off x="3667125" y="3143250"/>
            <a:ext cx="2381250" cy="571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2850" b="1" i="0">
                <a:solidFill>
                  <a:srgbClr val="C43C32"/>
                </a:solidFill>
                <a:latin typeface="Arial"/>
                <a:ea typeface="Arial"/>
                <a:cs typeface="Arial"/>
              </a:defRPr>
            </a:pPr>
            <a:r>
              <a:rPr sz="2850" b="1" i="0">
                <a:solidFill>
                  <a:srgbClr val="C43C32"/>
                </a:solidFill>
                <a:latin typeface="Arial"/>
                <a:ea typeface="Arial"/>
                <a:cs typeface="Arial"/>
              </a:rPr>
              <a:t>4,2%</a:t>
            </a:r>
          </a:p>
        </p:txBody>
      </p:sp>
      <p:sp>
        <p:nvSpPr>
          <p:cNvPr id="17" name="Rettangolo 16">
            <a:extLst>
              <a:ext uri="{FF2B5EF4-FFF2-40B4-BE49-F238E27FC236}">
                <a16:creationId xmlns:a16="http://schemas.microsoft.com/office/drawing/2014/main" id="{1475AFE5-F52C-487F-B355-A6ECAD56CAFC}"/>
              </a:ext>
            </a:extLst>
          </p:cNvPr>
          <p:cNvSpPr>
            <a:spLocks noGrp="1"/>
          </p:cNvSpPr>
          <p:nvPr/>
        </p:nvSpPr>
        <p:spPr>
          <a:xfrm>
            <a:off x="3667125" y="3695700"/>
            <a:ext cx="2381250" cy="6858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350" b="0" i="0">
                <a:solidFill>
                  <a:srgbClr val="182033"/>
                </a:solidFill>
                <a:latin typeface="Arial"/>
                <a:ea typeface="Arial"/>
                <a:cs typeface="Arial"/>
              </a:defRPr>
            </a:pPr>
            <a:r>
              <a:rPr sz="1350" b="0" i="0">
                <a:solidFill>
                  <a:srgbClr val="182033"/>
                </a:solidFill>
                <a:latin typeface="Arial"/>
                <a:ea typeface="Arial"/>
                <a:cs typeface="Arial"/>
              </a:rPr>
              <a:t>iperossaluria o nefrolitiasi</a:t>
            </a:r>
          </a:p>
        </p:txBody>
      </p:sp>
      <p:sp>
        <p:nvSpPr>
          <p:cNvPr id="18" name="Rettangolo 17">
            <a:extLst>
              <a:ext uri="{FF2B5EF4-FFF2-40B4-BE49-F238E27FC236}">
                <a16:creationId xmlns:a16="http://schemas.microsoft.com/office/drawing/2014/main" id="{1EA5DA77-FFBB-4963-AF6C-37CD555FCC0E}"/>
              </a:ext>
            </a:extLst>
          </p:cNvPr>
          <p:cNvSpPr>
            <a:spLocks noGrp="1"/>
          </p:cNvSpPr>
          <p:nvPr/>
        </p:nvSpPr>
        <p:spPr>
          <a:xfrm>
            <a:off x="6429375" y="3143250"/>
            <a:ext cx="2381250" cy="571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2850" b="1" i="0">
                <a:solidFill>
                  <a:srgbClr val="C43C32"/>
                </a:solidFill>
                <a:latin typeface="Arial"/>
                <a:ea typeface="Arial"/>
                <a:cs typeface="Arial"/>
              </a:defRPr>
            </a:pPr>
            <a:r>
              <a:rPr sz="2850" b="1" i="0">
                <a:solidFill>
                  <a:srgbClr val="C43C32"/>
                </a:solidFill>
                <a:latin typeface="Arial"/>
                <a:ea typeface="Arial"/>
                <a:cs typeface="Arial"/>
              </a:rPr>
              <a:t>66,7%</a:t>
            </a:r>
          </a:p>
        </p:txBody>
      </p:sp>
      <p:sp>
        <p:nvSpPr>
          <p:cNvPr id="19" name="Rettangolo 18">
            <a:extLst>
              <a:ext uri="{FF2B5EF4-FFF2-40B4-BE49-F238E27FC236}">
                <a16:creationId xmlns:a16="http://schemas.microsoft.com/office/drawing/2014/main" id="{1657679D-A9A7-4C31-9F8A-61D11C0B45A4}"/>
              </a:ext>
            </a:extLst>
          </p:cNvPr>
          <p:cNvSpPr>
            <a:spLocks noGrp="1"/>
          </p:cNvSpPr>
          <p:nvPr/>
        </p:nvSpPr>
        <p:spPr>
          <a:xfrm>
            <a:off x="6429375" y="3695700"/>
            <a:ext cx="2381250" cy="6858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350" b="0" i="0">
                <a:solidFill>
                  <a:srgbClr val="182033"/>
                </a:solidFill>
                <a:latin typeface="Arial"/>
                <a:ea typeface="Arial"/>
                <a:cs typeface="Arial"/>
              </a:defRPr>
            </a:pPr>
            <a:r>
              <a:rPr sz="1350" b="0" i="0">
                <a:solidFill>
                  <a:srgbClr val="182033"/>
                </a:solidFill>
                <a:latin typeface="Arial"/>
                <a:ea typeface="Arial"/>
                <a:cs typeface="Arial"/>
              </a:rPr>
              <a:t>ferritina bassa a 10 anni</a:t>
            </a:r>
          </a:p>
        </p:txBody>
      </p:sp>
      <p:sp>
        <p:nvSpPr>
          <p:cNvPr id="20" name="Rettangolo 19">
            <a:extLst>
              <a:ext uri="{FF2B5EF4-FFF2-40B4-BE49-F238E27FC236}">
                <a16:creationId xmlns:a16="http://schemas.microsoft.com/office/drawing/2014/main" id="{2C8C6A51-9B36-469D-8785-04165868AD1B}"/>
              </a:ext>
            </a:extLst>
          </p:cNvPr>
          <p:cNvSpPr>
            <a:spLocks noGrp="1"/>
          </p:cNvSpPr>
          <p:nvPr/>
        </p:nvSpPr>
        <p:spPr>
          <a:xfrm>
            <a:off x="9286875" y="3143250"/>
            <a:ext cx="2095500" cy="571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2850" b="1" i="0">
                <a:solidFill>
                  <a:srgbClr val="C43C32"/>
                </a:solidFill>
                <a:latin typeface="Arial"/>
                <a:ea typeface="Arial"/>
                <a:cs typeface="Arial"/>
              </a:defRPr>
            </a:pPr>
            <a:r>
              <a:rPr sz="2850" b="1" i="0">
                <a:solidFill>
                  <a:srgbClr val="C43C32"/>
                </a:solidFill>
                <a:latin typeface="Arial"/>
                <a:ea typeface="Arial"/>
                <a:cs typeface="Arial"/>
              </a:rPr>
              <a:t>70%</a:t>
            </a:r>
          </a:p>
        </p:txBody>
      </p:sp>
      <p:sp>
        <p:nvSpPr>
          <p:cNvPr id="21" name="Rettangolo 20">
            <a:extLst>
              <a:ext uri="{FF2B5EF4-FFF2-40B4-BE49-F238E27FC236}">
                <a16:creationId xmlns:a16="http://schemas.microsoft.com/office/drawing/2014/main" id="{CE402E0A-DA6A-4AED-B3CF-45971A7572A8}"/>
              </a:ext>
            </a:extLst>
          </p:cNvPr>
          <p:cNvSpPr>
            <a:spLocks noGrp="1"/>
          </p:cNvSpPr>
          <p:nvPr/>
        </p:nvSpPr>
        <p:spPr>
          <a:xfrm>
            <a:off x="9286875" y="3695700"/>
            <a:ext cx="2095500" cy="6858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350" b="0" i="0">
                <a:solidFill>
                  <a:srgbClr val="182033"/>
                </a:solidFill>
                <a:latin typeface="Arial"/>
                <a:ea typeface="Arial"/>
                <a:cs typeface="Arial"/>
              </a:defRPr>
            </a:pPr>
            <a:r>
              <a:rPr sz="1350" b="0" i="0">
                <a:solidFill>
                  <a:srgbClr val="182033"/>
                </a:solidFill>
                <a:latin typeface="Arial"/>
                <a:ea typeface="Arial"/>
                <a:cs typeface="Arial"/>
              </a:rPr>
              <a:t>PTH elevato a 10 anni</a:t>
            </a:r>
          </a:p>
        </p:txBody>
      </p:sp>
      <p:sp>
        <p:nvSpPr>
          <p:cNvPr id="22" name="Rettangolo 21">
            <a:extLst>
              <a:ext uri="{FF2B5EF4-FFF2-40B4-BE49-F238E27FC236}">
                <a16:creationId xmlns:a16="http://schemas.microsoft.com/office/drawing/2014/main" id="{102E0C77-85FD-4F28-BD44-CA5A56A53C48}"/>
              </a:ext>
            </a:extLst>
          </p:cNvPr>
          <p:cNvSpPr>
            <a:spLocks noGrp="1"/>
          </p:cNvSpPr>
          <p:nvPr/>
        </p:nvSpPr>
        <p:spPr>
          <a:xfrm>
            <a:off x="1524000" y="5095875"/>
            <a:ext cx="9144000" cy="4381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1750"/>
          </a:bodyPr>
          <a:lstStyle/>
          <a:p>
            <a:pPr algn="ctr">
              <a:defRPr sz="1875" b="1" i="0">
                <a:solidFill>
                  <a:srgbClr val="17213F"/>
                </a:solidFill>
                <a:latin typeface="Arial"/>
                <a:ea typeface="Arial"/>
                <a:cs typeface="Arial"/>
              </a:defRPr>
            </a:pPr>
            <a:r>
              <a:rPr sz="1875" b="1" i="0">
                <a:solidFill>
                  <a:srgbClr val="17213F"/>
                </a:solidFill>
                <a:latin typeface="Arial"/>
                <a:ea typeface="Arial"/>
                <a:cs typeface="Arial"/>
              </a:rPr>
              <a:t>La normalità dell’albumina media non equivale all’assenza di esposizione nutrizionale.</a:t>
            </a:r>
          </a:p>
        </p:txBody>
      </p:sp>
      <p:sp>
        <p:nvSpPr>
          <p:cNvPr id="23" name="Rettangolo 22">
            <a:extLst>
              <a:ext uri="{FF2B5EF4-FFF2-40B4-BE49-F238E27FC236}">
                <a16:creationId xmlns:a16="http://schemas.microsoft.com/office/drawing/2014/main" id="{A369548B-2604-4A69-A2E8-91631375E0C2}"/>
              </a:ext>
            </a:extLst>
          </p:cNvPr>
          <p:cNvSpPr>
            <a:spLocks noGrp="1"/>
          </p:cNvSpPr>
          <p:nvPr/>
        </p:nvSpPr>
        <p:spPr>
          <a:xfrm>
            <a:off x="685800" y="6429375"/>
            <a:ext cx="10820400" cy="9525"/>
          </a:xfrm>
          <a:prstGeom prst="rect">
            <a:avLst/>
          </a:prstGeom>
          <a:solidFill>
            <a:srgbClr val="D8DFE9"/>
          </a:solidFill>
          <a:ln w="0"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24" name="Rettangolo 23">
            <a:extLst>
              <a:ext uri="{FF2B5EF4-FFF2-40B4-BE49-F238E27FC236}">
                <a16:creationId xmlns:a16="http://schemas.microsoft.com/office/drawing/2014/main" id="{17AE3759-C7DA-4D7D-A1DA-DD0B60752FD0}"/>
              </a:ext>
            </a:extLst>
          </p:cNvPr>
          <p:cNvSpPr>
            <a:spLocks noGrp="1"/>
          </p:cNvSpPr>
          <p:nvPr/>
        </p:nvSpPr>
        <p:spPr>
          <a:xfrm>
            <a:off x="685800" y="6486525"/>
            <a:ext cx="9715500" cy="190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6288" lnSpcReduction="10000"/>
          </a:bodyPr>
          <a:lstStyle/>
          <a:p>
            <a:pPr algn="l">
              <a:defRPr sz="825" b="0" i="0">
                <a:solidFill>
                  <a:srgbClr val="657087"/>
                </a:solidFill>
                <a:latin typeface="Arial"/>
                <a:ea typeface="Arial"/>
                <a:cs typeface="Arial"/>
              </a:defRPr>
            </a:pPr>
            <a:r>
              <a:rPr sz="825" b="0" i="0">
                <a:solidFill>
                  <a:srgbClr val="657087"/>
                </a:solidFill>
                <a:latin typeface="Arial"/>
                <a:ea typeface="Arial"/>
                <a:cs typeface="Arial"/>
              </a:rPr>
              <a:t>Sánchez-Pernaute A et al. Obes Surg. 2022;32:682–689; Papadia FS et al. Obes Surg. 2026</a:t>
            </a:r>
          </a:p>
        </p:txBody>
      </p:sp>
      <p:sp>
        <p:nvSpPr>
          <p:cNvPr id="25" name="Rettangolo 24">
            <a:extLst>
              <a:ext uri="{FF2B5EF4-FFF2-40B4-BE49-F238E27FC236}">
                <a16:creationId xmlns:a16="http://schemas.microsoft.com/office/drawing/2014/main" id="{17BE7082-F5CA-4197-B390-8BC31FAF4BCF}"/>
              </a:ext>
            </a:extLst>
          </p:cNvPr>
          <p:cNvSpPr>
            <a:spLocks noGrp="1"/>
          </p:cNvSpPr>
          <p:nvPr/>
        </p:nvSpPr>
        <p:spPr>
          <a:xfrm>
            <a:off x="10953750" y="6486525"/>
            <a:ext cx="552450" cy="190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6288" lnSpcReduction="10000"/>
          </a:bodyPr>
          <a:lstStyle/>
          <a:p>
            <a:pPr algn="r">
              <a:defRPr sz="825" b="0" i="0">
                <a:solidFill>
                  <a:srgbClr val="657087"/>
                </a:solidFill>
                <a:latin typeface="Arial"/>
                <a:ea typeface="Arial"/>
                <a:cs typeface="Arial"/>
              </a:defRPr>
            </a:pPr>
            <a:r>
              <a:rPr sz="825" b="0" i="0">
                <a:solidFill>
                  <a:srgbClr val="657087"/>
                </a:solidFill>
                <a:latin typeface="Arial"/>
                <a:ea typeface="Arial"/>
                <a:cs typeface="Arial"/>
              </a:rPr>
              <a:t>31</a:t>
            </a:r>
          </a:p>
        </p:txBody>
      </p:sp>
    </p:spTree>
    <p:extLst>
      <p:ext uri="{BB962C8B-B14F-4D97-AF65-F5344CB8AC3E}">
        <p14:creationId xmlns:p14="http://schemas.microsoft.com/office/powerpoint/2010/main" val="23993497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ttangolo 17">
            <a:extLst>
              <a:ext uri="{FF2B5EF4-FFF2-40B4-BE49-F238E27FC236}">
                <a16:creationId xmlns:a16="http://schemas.microsoft.com/office/drawing/2014/main" id="{81D9BEC3-641D-4D99-9B18-19FAB802B65A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17213F"/>
          </a:solidFill>
          <a:ln w="0"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F83DD47D-FB7C-4ECD-95AB-7777548423A2}"/>
              </a:ext>
            </a:extLst>
          </p:cNvPr>
          <p:cNvSpPr>
            <a:spLocks noGrp="1"/>
          </p:cNvSpPr>
          <p:nvPr/>
        </p:nvSpPr>
        <p:spPr>
          <a:xfrm>
            <a:off x="685800" y="323850"/>
            <a:ext cx="9906000" cy="2095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6987" lnSpcReduction="10000"/>
          </a:bodyPr>
          <a:lstStyle/>
          <a:p>
            <a:pPr algn="l">
              <a:defRPr sz="975" b="1" i="0">
                <a:solidFill>
                  <a:srgbClr val="2E63A8"/>
                </a:solidFill>
                <a:latin typeface="Arial"/>
                <a:ea typeface="Arial"/>
                <a:cs typeface="Arial"/>
              </a:defRPr>
            </a:pPr>
            <a:r>
              <a:rPr sz="975" b="1" i="0">
                <a:solidFill>
                  <a:srgbClr val="2E63A8"/>
                </a:solidFill>
                <a:latin typeface="Arial"/>
                <a:ea typeface="Arial"/>
                <a:cs typeface="Arial"/>
              </a:rPr>
              <a:t>DENOMINATORI ALLE SCADENZE DICHIARATE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5DFC1A79-B9F2-4DEE-9738-E8848405CF80}"/>
              </a:ext>
            </a:extLst>
          </p:cNvPr>
          <p:cNvSpPr>
            <a:spLocks noGrp="1"/>
          </p:cNvSpPr>
          <p:nvPr/>
        </p:nvSpPr>
        <p:spPr>
          <a:xfrm>
            <a:off x="685800" y="552450"/>
            <a:ext cx="10668000" cy="609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2550" b="1" i="0">
                <a:solidFill>
                  <a:srgbClr val="17213F"/>
                </a:solidFill>
                <a:latin typeface="Arial"/>
                <a:ea typeface="Arial"/>
                <a:cs typeface="Arial"/>
              </a:defRPr>
            </a:pPr>
            <a:r>
              <a:rPr sz="2550" b="1" i="0">
                <a:solidFill>
                  <a:srgbClr val="17213F"/>
                </a:solidFill>
                <a:latin typeface="Arial"/>
                <a:ea typeface="Arial"/>
                <a:cs typeface="Arial"/>
              </a:rPr>
              <a:t>La comparabilità dipende da chi resta nel follow-up</a:t>
            </a:r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2344A794-B7FF-4D3E-A4DB-E9F40C9ADC58}"/>
              </a:ext>
            </a:extLst>
          </p:cNvPr>
          <p:cNvSpPr>
            <a:spLocks noGrp="1"/>
          </p:cNvSpPr>
          <p:nvPr/>
        </p:nvSpPr>
        <p:spPr>
          <a:xfrm>
            <a:off x="666750" y="1381125"/>
            <a:ext cx="2381250" cy="571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2850" b="1" i="0">
                <a:solidFill>
                  <a:srgbClr val="C43C32"/>
                </a:solidFill>
                <a:latin typeface="Arial"/>
                <a:ea typeface="Arial"/>
                <a:cs typeface="Arial"/>
              </a:defRPr>
            </a:pPr>
            <a:r>
              <a:rPr sz="2850" b="1" i="0">
                <a:solidFill>
                  <a:srgbClr val="C43C32"/>
                </a:solidFill>
                <a:latin typeface="Arial"/>
                <a:ea typeface="Arial"/>
                <a:cs typeface="Arial"/>
              </a:rPr>
              <a:t>44,3%</a:t>
            </a:r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C0DECE8D-E4EE-45E9-9BC4-2417BF35ED11}"/>
              </a:ext>
            </a:extLst>
          </p:cNvPr>
          <p:cNvSpPr>
            <a:spLocks noGrp="1"/>
          </p:cNvSpPr>
          <p:nvPr/>
        </p:nvSpPr>
        <p:spPr>
          <a:xfrm>
            <a:off x="666750" y="1933575"/>
            <a:ext cx="2381250" cy="6858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350" b="0" i="0">
                <a:solidFill>
                  <a:srgbClr val="182033"/>
                </a:solidFill>
                <a:latin typeface="Arial"/>
                <a:ea typeface="Arial"/>
                <a:cs typeface="Arial"/>
              </a:defRPr>
            </a:pPr>
            <a:r>
              <a:rPr sz="1350" b="0" i="0">
                <a:solidFill>
                  <a:srgbClr val="182033"/>
                </a:solidFill>
                <a:latin typeface="Arial"/>
                <a:ea typeface="Arial"/>
                <a:cs typeface="Arial"/>
              </a:rPr>
              <a:t>SADI-S disponibili a 5 anni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D79D63C0-217A-4C4D-95D9-DA4100489DDB}"/>
              </a:ext>
            </a:extLst>
          </p:cNvPr>
          <p:cNvSpPr>
            <a:spLocks noGrp="1"/>
          </p:cNvSpPr>
          <p:nvPr/>
        </p:nvSpPr>
        <p:spPr>
          <a:xfrm>
            <a:off x="3476625" y="1381125"/>
            <a:ext cx="2381250" cy="571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2850" b="1" i="0">
                <a:solidFill>
                  <a:srgbClr val="2E63A8"/>
                </a:solidFill>
                <a:latin typeface="Arial"/>
                <a:ea typeface="Arial"/>
                <a:cs typeface="Arial"/>
              </a:defRPr>
            </a:pPr>
            <a:r>
              <a:rPr sz="2850" b="1" i="0">
                <a:solidFill>
                  <a:srgbClr val="2E63A8"/>
                </a:solidFill>
                <a:latin typeface="Arial"/>
                <a:ea typeface="Arial"/>
                <a:cs typeface="Arial"/>
              </a:rPr>
              <a:t>55,9%</a:t>
            </a:r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8CD4C0AA-92A9-4DEE-8C53-C3C0311C222E}"/>
              </a:ext>
            </a:extLst>
          </p:cNvPr>
          <p:cNvSpPr>
            <a:spLocks noGrp="1"/>
          </p:cNvSpPr>
          <p:nvPr/>
        </p:nvSpPr>
        <p:spPr>
          <a:xfrm>
            <a:off x="3476625" y="1933575"/>
            <a:ext cx="2381250" cy="6858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350" b="0" i="0">
                <a:solidFill>
                  <a:srgbClr val="182033"/>
                </a:solidFill>
                <a:latin typeface="Arial"/>
                <a:ea typeface="Arial"/>
                <a:cs typeface="Arial"/>
              </a:defRPr>
            </a:pPr>
            <a:r>
              <a:rPr sz="1350" b="0" i="0">
                <a:solidFill>
                  <a:srgbClr val="182033"/>
                </a:solidFill>
                <a:latin typeface="Arial"/>
                <a:ea typeface="Arial"/>
                <a:cs typeface="Arial"/>
              </a:rPr>
              <a:t>BPD-DS disponibili a 5 anni</a:t>
            </a:r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1F84267B-E2D6-4D57-A3BE-636C6BCC12F6}"/>
              </a:ext>
            </a:extLst>
          </p:cNvPr>
          <p:cNvSpPr>
            <a:spLocks noGrp="1"/>
          </p:cNvSpPr>
          <p:nvPr/>
        </p:nvSpPr>
        <p:spPr>
          <a:xfrm>
            <a:off x="6286500" y="1381125"/>
            <a:ext cx="2381250" cy="571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2850" b="1" i="0">
                <a:solidFill>
                  <a:srgbClr val="C43C32"/>
                </a:solidFill>
                <a:latin typeface="Arial"/>
                <a:ea typeface="Arial"/>
                <a:cs typeface="Arial"/>
              </a:defRPr>
            </a:pPr>
            <a:r>
              <a:rPr sz="2850" b="1" i="0">
                <a:solidFill>
                  <a:srgbClr val="C43C32"/>
                </a:solidFill>
                <a:latin typeface="Arial"/>
                <a:ea typeface="Arial"/>
                <a:cs typeface="Arial"/>
              </a:rPr>
              <a:t>40,6%</a:t>
            </a:r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75003CEF-A1FC-4DE9-9426-D5D3811EC0CE}"/>
              </a:ext>
            </a:extLst>
          </p:cNvPr>
          <p:cNvSpPr>
            <a:spLocks noGrp="1"/>
          </p:cNvSpPr>
          <p:nvPr/>
        </p:nvSpPr>
        <p:spPr>
          <a:xfrm>
            <a:off x="6286500" y="1933575"/>
            <a:ext cx="2381250" cy="6858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350" b="0" i="0">
                <a:solidFill>
                  <a:srgbClr val="182033"/>
                </a:solidFill>
                <a:latin typeface="Arial"/>
                <a:ea typeface="Arial"/>
                <a:cs typeface="Arial"/>
              </a:defRPr>
            </a:pPr>
            <a:r>
              <a:rPr sz="1350" b="0" i="0">
                <a:solidFill>
                  <a:srgbClr val="182033"/>
                </a:solidFill>
                <a:latin typeface="Arial"/>
                <a:ea typeface="Arial"/>
                <a:cs typeface="Arial"/>
              </a:rPr>
              <a:t>SADI-S disponibili a 10 anni</a:t>
            </a: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3AA1B9EE-FA93-4766-BA98-0079A6B88B9E}"/>
              </a:ext>
            </a:extLst>
          </p:cNvPr>
          <p:cNvSpPr>
            <a:spLocks noGrp="1"/>
          </p:cNvSpPr>
          <p:nvPr/>
        </p:nvSpPr>
        <p:spPr>
          <a:xfrm>
            <a:off x="9096375" y="1381125"/>
            <a:ext cx="2381250" cy="571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2850" b="1" i="0">
                <a:solidFill>
                  <a:srgbClr val="2E63A8"/>
                </a:solidFill>
                <a:latin typeface="Arial"/>
                <a:ea typeface="Arial"/>
                <a:cs typeface="Arial"/>
              </a:defRPr>
            </a:pPr>
            <a:r>
              <a:rPr sz="2850" b="1" i="0">
                <a:solidFill>
                  <a:srgbClr val="2E63A8"/>
                </a:solidFill>
                <a:latin typeface="Arial"/>
                <a:ea typeface="Arial"/>
                <a:cs typeface="Arial"/>
              </a:rPr>
              <a:t>66,3%</a:t>
            </a:r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8D484632-DB08-4B77-BB5E-36F33F0EDFB3}"/>
              </a:ext>
            </a:extLst>
          </p:cNvPr>
          <p:cNvSpPr>
            <a:spLocks noGrp="1"/>
          </p:cNvSpPr>
          <p:nvPr/>
        </p:nvSpPr>
        <p:spPr>
          <a:xfrm>
            <a:off x="9096375" y="1933575"/>
            <a:ext cx="2381250" cy="6858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350" b="0" i="0">
                <a:solidFill>
                  <a:srgbClr val="182033"/>
                </a:solidFill>
                <a:latin typeface="Arial"/>
                <a:ea typeface="Arial"/>
                <a:cs typeface="Arial"/>
              </a:defRPr>
            </a:pPr>
            <a:r>
              <a:rPr sz="1350" b="0" i="0">
                <a:solidFill>
                  <a:srgbClr val="182033"/>
                </a:solidFill>
                <a:latin typeface="Arial"/>
                <a:ea typeface="Arial"/>
                <a:cs typeface="Arial"/>
              </a:rPr>
              <a:t>BPD-DS disponibili a 10 anni</a:t>
            </a:r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1EAD0E25-2EDE-40D1-B939-7444015BB5ED}"/>
              </a:ext>
            </a:extLst>
          </p:cNvPr>
          <p:cNvSpPr>
            <a:spLocks noGrp="1"/>
          </p:cNvSpPr>
          <p:nvPr/>
        </p:nvSpPr>
        <p:spPr>
          <a:xfrm>
            <a:off x="809625" y="3381375"/>
            <a:ext cx="10572750" cy="1762125"/>
          </a:xfrm>
          <a:prstGeom prst="rect">
            <a:avLst/>
          </a:prstGeom>
          <a:solidFill>
            <a:srgbClr val="EEF3F9"/>
          </a:solidFill>
          <a:ln w="0"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F436BF3D-EBE7-4758-A29E-B1774574D13A}"/>
              </a:ext>
            </a:extLst>
          </p:cNvPr>
          <p:cNvSpPr>
            <a:spLocks noGrp="1"/>
          </p:cNvSpPr>
          <p:nvPr/>
        </p:nvSpPr>
        <p:spPr>
          <a:xfrm>
            <a:off x="1190625" y="3638550"/>
            <a:ext cx="9810750" cy="8572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3056" lnSpcReduction="10000"/>
          </a:bodyPr>
          <a:lstStyle/>
          <a:p>
            <a:pPr algn="ctr">
              <a:defRPr sz="1800" b="1" i="0">
                <a:solidFill>
                  <a:srgbClr val="17213F"/>
                </a:solidFill>
                <a:latin typeface="Arial"/>
                <a:ea typeface="Arial"/>
                <a:cs typeface="Arial"/>
              </a:defRPr>
            </a:pPr>
            <a:r>
              <a:rPr sz="1800" b="1" i="0">
                <a:solidFill>
                  <a:srgbClr val="17213F"/>
                </a:solidFill>
                <a:latin typeface="Arial"/>
                <a:ea typeface="Arial"/>
                <a:cs typeface="Arial"/>
              </a:rPr>
              <a:t>Tutti erano eleggibili a 10 anni, ma il follow-up medio era 6,7 anni dopo SADI-S e 11,2 dopo BPD-DS. Nel piccolo studio T1DM, 8/12 pazienti fornivano outcome completi e solo 2/12 avevano CGM completo a cinque anni.</a:t>
            </a:r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2ABC1C6A-03FE-430B-858A-631C3CD6831E}"/>
              </a:ext>
            </a:extLst>
          </p:cNvPr>
          <p:cNvSpPr>
            <a:spLocks noGrp="1"/>
          </p:cNvSpPr>
          <p:nvPr/>
        </p:nvSpPr>
        <p:spPr>
          <a:xfrm>
            <a:off x="1666875" y="4667250"/>
            <a:ext cx="8858250" cy="3048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8659" lnSpcReduction="10000"/>
          </a:bodyPr>
          <a:lstStyle/>
          <a:p>
            <a:pPr algn="ctr">
              <a:defRPr sz="1725" b="1" i="0">
                <a:solidFill>
                  <a:srgbClr val="C43C32"/>
                </a:solidFill>
                <a:latin typeface="Arial"/>
                <a:ea typeface="Arial"/>
                <a:cs typeface="Arial"/>
              </a:defRPr>
            </a:pPr>
            <a:r>
              <a:rPr sz="1725" b="1" i="0">
                <a:solidFill>
                  <a:srgbClr val="C43C32"/>
                </a:solidFill>
                <a:latin typeface="Arial"/>
                <a:ea typeface="Arial"/>
                <a:cs typeface="Arial"/>
              </a:rPr>
              <a:t>I risultati sembrano comparabili. Il follow-up incompleto limita la certezza.</a:t>
            </a:r>
          </a:p>
        </p:txBody>
      </p:sp>
      <p:sp>
        <p:nvSpPr>
          <p:cNvPr id="15" name="Rettangolo 14">
            <a:extLst>
              <a:ext uri="{FF2B5EF4-FFF2-40B4-BE49-F238E27FC236}">
                <a16:creationId xmlns:a16="http://schemas.microsoft.com/office/drawing/2014/main" id="{A83E06E9-E583-4119-AB61-A6FE153E7F54}"/>
              </a:ext>
            </a:extLst>
          </p:cNvPr>
          <p:cNvSpPr>
            <a:spLocks noGrp="1"/>
          </p:cNvSpPr>
          <p:nvPr/>
        </p:nvSpPr>
        <p:spPr>
          <a:xfrm>
            <a:off x="685800" y="6429375"/>
            <a:ext cx="10820400" cy="9525"/>
          </a:xfrm>
          <a:prstGeom prst="rect">
            <a:avLst/>
          </a:prstGeom>
          <a:solidFill>
            <a:srgbClr val="D8DFE9"/>
          </a:solidFill>
          <a:ln w="0"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16" name="Rettangolo 15">
            <a:extLst>
              <a:ext uri="{FF2B5EF4-FFF2-40B4-BE49-F238E27FC236}">
                <a16:creationId xmlns:a16="http://schemas.microsoft.com/office/drawing/2014/main" id="{98246503-08D4-4E81-A891-E492EBFB0291}"/>
              </a:ext>
            </a:extLst>
          </p:cNvPr>
          <p:cNvSpPr>
            <a:spLocks noGrp="1"/>
          </p:cNvSpPr>
          <p:nvPr/>
        </p:nvSpPr>
        <p:spPr>
          <a:xfrm>
            <a:off x="685800" y="6486525"/>
            <a:ext cx="9715500" cy="190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6288" lnSpcReduction="10000"/>
          </a:bodyPr>
          <a:lstStyle/>
          <a:p>
            <a:pPr algn="l">
              <a:defRPr sz="825" b="0" i="0">
                <a:solidFill>
                  <a:srgbClr val="657087"/>
                </a:solidFill>
                <a:latin typeface="Arial"/>
                <a:ea typeface="Arial"/>
                <a:cs typeface="Arial"/>
              </a:defRPr>
            </a:pPr>
            <a:r>
              <a:rPr sz="825" b="0" i="0">
                <a:solidFill>
                  <a:srgbClr val="657087"/>
                </a:solidFill>
                <a:latin typeface="Arial"/>
                <a:ea typeface="Arial"/>
                <a:cs typeface="Arial"/>
              </a:rPr>
              <a:t>El Ghazal N et al. Surg Endosc. 2025; Goncalves GG et al. Surg Endosc. 2026; Rao RS et al. Obes Surg. 2026</a:t>
            </a:r>
          </a:p>
        </p:txBody>
      </p:sp>
      <p:sp>
        <p:nvSpPr>
          <p:cNvPr id="17" name="Rettangolo 16">
            <a:extLst>
              <a:ext uri="{FF2B5EF4-FFF2-40B4-BE49-F238E27FC236}">
                <a16:creationId xmlns:a16="http://schemas.microsoft.com/office/drawing/2014/main" id="{87786EBC-8CAA-46E0-9706-E2D8CD3737EA}"/>
              </a:ext>
            </a:extLst>
          </p:cNvPr>
          <p:cNvSpPr>
            <a:spLocks noGrp="1"/>
          </p:cNvSpPr>
          <p:nvPr/>
        </p:nvSpPr>
        <p:spPr>
          <a:xfrm>
            <a:off x="10953750" y="6486525"/>
            <a:ext cx="552450" cy="190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6288" lnSpcReduction="10000"/>
          </a:bodyPr>
          <a:lstStyle/>
          <a:p>
            <a:pPr algn="r">
              <a:defRPr sz="825" b="0" i="0">
                <a:solidFill>
                  <a:srgbClr val="657087"/>
                </a:solidFill>
                <a:latin typeface="Arial"/>
                <a:ea typeface="Arial"/>
                <a:cs typeface="Arial"/>
              </a:defRPr>
            </a:pPr>
            <a:r>
              <a:rPr sz="825" b="0" i="0">
                <a:solidFill>
                  <a:srgbClr val="657087"/>
                </a:solidFill>
                <a:latin typeface="Arial"/>
                <a:ea typeface="Arial"/>
                <a:cs typeface="Arial"/>
              </a:rPr>
              <a:t>37</a:t>
            </a:r>
          </a:p>
        </p:txBody>
      </p:sp>
    </p:spTree>
    <p:extLst>
      <p:ext uri="{BB962C8B-B14F-4D97-AF65-F5344CB8AC3E}">
        <p14:creationId xmlns:p14="http://schemas.microsoft.com/office/powerpoint/2010/main" val="122693406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ttangolo 23">
            <a:extLst>
              <a:ext uri="{FF2B5EF4-FFF2-40B4-BE49-F238E27FC236}">
                <a16:creationId xmlns:a16="http://schemas.microsoft.com/office/drawing/2014/main" id="{19065C36-7521-48C3-885A-C328FD3B0E79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17213F"/>
          </a:solidFill>
          <a:ln w="0"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0700D1FA-F372-4196-BAD7-C18ECB131DC8}"/>
              </a:ext>
            </a:extLst>
          </p:cNvPr>
          <p:cNvSpPr>
            <a:spLocks noGrp="1"/>
          </p:cNvSpPr>
          <p:nvPr/>
        </p:nvSpPr>
        <p:spPr>
          <a:xfrm>
            <a:off x="685800" y="323850"/>
            <a:ext cx="9906000" cy="2095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6987" lnSpcReduction="10000"/>
          </a:bodyPr>
          <a:lstStyle/>
          <a:p>
            <a:pPr algn="l">
              <a:defRPr sz="975" b="1" i="0">
                <a:solidFill>
                  <a:srgbClr val="2E63A8"/>
                </a:solidFill>
                <a:latin typeface="Arial"/>
                <a:ea typeface="Arial"/>
                <a:cs typeface="Arial"/>
              </a:defRPr>
            </a:pPr>
            <a:r>
              <a:rPr sz="975" b="1" i="0">
                <a:solidFill>
                  <a:srgbClr val="2E63A8"/>
                </a:solidFill>
                <a:latin typeface="Arial"/>
                <a:ea typeface="Arial"/>
                <a:cs typeface="Arial"/>
              </a:rPr>
              <a:t>SADI-S CONTRO RYGB E OAGB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1A013165-60E4-4C25-A001-4944BABD0874}"/>
              </a:ext>
            </a:extLst>
          </p:cNvPr>
          <p:cNvSpPr>
            <a:spLocks noGrp="1"/>
          </p:cNvSpPr>
          <p:nvPr/>
        </p:nvSpPr>
        <p:spPr>
          <a:xfrm>
            <a:off x="685800" y="552450"/>
            <a:ext cx="10668000" cy="609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2550" b="1" i="0">
                <a:solidFill>
                  <a:srgbClr val="17213F"/>
                </a:solidFill>
                <a:latin typeface="Arial"/>
                <a:ea typeface="Arial"/>
                <a:cs typeface="Arial"/>
              </a:defRPr>
            </a:pPr>
            <a:r>
              <a:rPr sz="2550" b="1" i="0">
                <a:solidFill>
                  <a:srgbClr val="17213F"/>
                </a:solidFill>
                <a:latin typeface="Arial"/>
                <a:ea typeface="Arial"/>
                <a:cs typeface="Arial"/>
              </a:rPr>
              <a:t>Due trial randomizzati, la stessa lezione</a:t>
            </a:r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22DF1AE0-AF4C-4C64-B2E8-6B8B6D33349F}"/>
              </a:ext>
            </a:extLst>
          </p:cNvPr>
          <p:cNvSpPr>
            <a:spLocks noGrp="1"/>
          </p:cNvSpPr>
          <p:nvPr/>
        </p:nvSpPr>
        <p:spPr>
          <a:xfrm>
            <a:off x="666750" y="1285875"/>
            <a:ext cx="5286375" cy="3714750"/>
          </a:xfrm>
          <a:prstGeom prst="rect">
            <a:avLst/>
          </a:prstGeom>
          <a:solidFill>
            <a:srgbClr val="EEF3F9"/>
          </a:solidFill>
          <a:ln w="0"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7A00900A-8681-4651-8CC7-61EF307650E4}"/>
              </a:ext>
            </a:extLst>
          </p:cNvPr>
          <p:cNvSpPr>
            <a:spLocks noGrp="1"/>
          </p:cNvSpPr>
          <p:nvPr/>
        </p:nvSpPr>
        <p:spPr>
          <a:xfrm>
            <a:off x="6238875" y="1285875"/>
            <a:ext cx="5286375" cy="3714750"/>
          </a:xfrm>
          <a:prstGeom prst="rect">
            <a:avLst/>
          </a:prstGeom>
          <a:solidFill>
            <a:srgbClr val="FBEDEC"/>
          </a:solidFill>
          <a:ln w="0"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B8126EA7-49F7-4A41-AD4C-2FF7403CF94B}"/>
              </a:ext>
            </a:extLst>
          </p:cNvPr>
          <p:cNvSpPr>
            <a:spLocks noGrp="1"/>
          </p:cNvSpPr>
          <p:nvPr/>
        </p:nvSpPr>
        <p:spPr>
          <a:xfrm>
            <a:off x="1000125" y="1524000"/>
            <a:ext cx="4619625" cy="3429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1667" lnSpcReduction="10000"/>
          </a:bodyPr>
          <a:lstStyle/>
          <a:p>
            <a:pPr algn="ctr">
              <a:defRPr sz="1800" b="1" i="0">
                <a:solidFill>
                  <a:srgbClr val="2E63A8"/>
                </a:solidFill>
                <a:latin typeface="Arial"/>
                <a:ea typeface="Arial"/>
                <a:cs typeface="Arial"/>
              </a:defRPr>
            </a:pPr>
            <a:r>
              <a:rPr sz="1800" b="1" i="0">
                <a:solidFill>
                  <a:srgbClr val="2E63A8"/>
                </a:solidFill>
                <a:latin typeface="Arial"/>
                <a:ea typeface="Arial"/>
                <a:cs typeface="Arial"/>
              </a:rPr>
              <a:t>SADISLEEVE · 2 ANNI</a:t>
            </a:r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1730D00F-5CDE-4B31-BE2E-6455C0FA1606}"/>
              </a:ext>
            </a:extLst>
          </p:cNvPr>
          <p:cNvSpPr>
            <a:spLocks noGrp="1"/>
          </p:cNvSpPr>
          <p:nvPr/>
        </p:nvSpPr>
        <p:spPr>
          <a:xfrm>
            <a:off x="1143000" y="2047875"/>
            <a:ext cx="1905000" cy="571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2850" b="1" i="0">
                <a:solidFill>
                  <a:srgbClr val="C43C32"/>
                </a:solidFill>
                <a:latin typeface="Arial"/>
                <a:ea typeface="Arial"/>
                <a:cs typeface="Arial"/>
              </a:defRPr>
            </a:pPr>
            <a:r>
              <a:rPr sz="2850" b="1" i="0">
                <a:solidFill>
                  <a:srgbClr val="C43C32"/>
                </a:solidFill>
                <a:latin typeface="Arial"/>
                <a:ea typeface="Arial"/>
                <a:cs typeface="Arial"/>
              </a:rPr>
              <a:t>76%</a:t>
            </a:r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C26C5AA9-1F70-414F-A69C-388295A11046}"/>
              </a:ext>
            </a:extLst>
          </p:cNvPr>
          <p:cNvSpPr>
            <a:spLocks noGrp="1"/>
          </p:cNvSpPr>
          <p:nvPr/>
        </p:nvSpPr>
        <p:spPr>
          <a:xfrm>
            <a:off x="1143000" y="2600325"/>
            <a:ext cx="1905000" cy="6858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350" b="0" i="0">
                <a:solidFill>
                  <a:srgbClr val="182033"/>
                </a:solidFill>
                <a:latin typeface="Arial"/>
                <a:ea typeface="Arial"/>
                <a:cs typeface="Arial"/>
              </a:defRPr>
            </a:pPr>
            <a:r>
              <a:rPr sz="1350" b="0" i="0">
                <a:solidFill>
                  <a:srgbClr val="182033"/>
                </a:solidFill>
                <a:latin typeface="Arial"/>
                <a:ea typeface="Arial"/>
                <a:cs typeface="Arial"/>
              </a:rPr>
              <a:t>EWL · SADI-S</a:t>
            </a:r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ED4764FF-23A1-46BA-AF41-43559230B55D}"/>
              </a:ext>
            </a:extLst>
          </p:cNvPr>
          <p:cNvSpPr>
            <a:spLocks noGrp="1"/>
          </p:cNvSpPr>
          <p:nvPr/>
        </p:nvSpPr>
        <p:spPr>
          <a:xfrm>
            <a:off x="3476625" y="2047875"/>
            <a:ext cx="1905000" cy="571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2850" b="1" i="0">
                <a:solidFill>
                  <a:srgbClr val="2E63A8"/>
                </a:solidFill>
                <a:latin typeface="Arial"/>
                <a:ea typeface="Arial"/>
                <a:cs typeface="Arial"/>
              </a:defRPr>
            </a:pPr>
            <a:r>
              <a:rPr sz="2850" b="1" i="0">
                <a:solidFill>
                  <a:srgbClr val="2E63A8"/>
                </a:solidFill>
                <a:latin typeface="Arial"/>
                <a:ea typeface="Arial"/>
                <a:cs typeface="Arial"/>
              </a:rPr>
              <a:t>68,1%</a:t>
            </a: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4FECC02D-5224-45DF-9735-DC531A8B7C39}"/>
              </a:ext>
            </a:extLst>
          </p:cNvPr>
          <p:cNvSpPr>
            <a:spLocks noGrp="1"/>
          </p:cNvSpPr>
          <p:nvPr/>
        </p:nvSpPr>
        <p:spPr>
          <a:xfrm>
            <a:off x="3476625" y="2600325"/>
            <a:ext cx="1905000" cy="6858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350" b="0" i="0">
                <a:solidFill>
                  <a:srgbClr val="182033"/>
                </a:solidFill>
                <a:latin typeface="Arial"/>
                <a:ea typeface="Arial"/>
                <a:cs typeface="Arial"/>
              </a:defRPr>
            </a:pPr>
            <a:r>
              <a:rPr sz="1350" b="0" i="0">
                <a:solidFill>
                  <a:srgbClr val="182033"/>
                </a:solidFill>
                <a:latin typeface="Arial"/>
                <a:ea typeface="Arial"/>
                <a:cs typeface="Arial"/>
              </a:rPr>
              <a:t>EWL · RYGB</a:t>
            </a:r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C3723A26-5B2C-42D0-8743-8E8FAC32AB5B}"/>
              </a:ext>
            </a:extLst>
          </p:cNvPr>
          <p:cNvSpPr>
            <a:spLocks noGrp="1"/>
          </p:cNvSpPr>
          <p:nvPr/>
        </p:nvSpPr>
        <p:spPr>
          <a:xfrm>
            <a:off x="1238250" y="3476625"/>
            <a:ext cx="4143375" cy="7143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650" b="0" i="0">
                <a:solidFill>
                  <a:srgbClr val="182033"/>
                </a:solidFill>
                <a:latin typeface="Arial"/>
                <a:ea typeface="Arial"/>
                <a:cs typeface="Arial"/>
              </a:defRPr>
            </a:pPr>
            <a:r>
              <a:rPr sz="1650" b="0" i="0">
                <a:solidFill>
                  <a:srgbClr val="182033"/>
                </a:solidFill>
                <a:latin typeface="Arial"/>
                <a:ea typeface="Arial"/>
                <a:cs typeface="Arial"/>
              </a:rPr>
              <a:t>318 pazienti · 22 centri</a:t>
            </a:r>
          </a:p>
          <a:p>
            <a:pPr algn="ctr">
              <a:defRPr sz="1650" b="0" i="0">
                <a:solidFill>
                  <a:srgbClr val="182033"/>
                </a:solidFill>
                <a:latin typeface="Arial"/>
                <a:ea typeface="Arial"/>
                <a:cs typeface="Arial"/>
              </a:defRPr>
            </a:pPr>
            <a:r>
              <a:rPr sz="1650" b="0" i="0">
                <a:solidFill>
                  <a:srgbClr val="182033"/>
                </a:solidFill>
                <a:latin typeface="Arial"/>
                <a:ea typeface="Arial"/>
                <a:cs typeface="Arial"/>
              </a:rPr>
              <a:t>Complicanze complessivamente simili</a:t>
            </a:r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26945CF5-0C51-494C-8524-9F34DBF99803}"/>
              </a:ext>
            </a:extLst>
          </p:cNvPr>
          <p:cNvSpPr>
            <a:spLocks noGrp="1"/>
          </p:cNvSpPr>
          <p:nvPr/>
        </p:nvSpPr>
        <p:spPr>
          <a:xfrm>
            <a:off x="1143000" y="4333875"/>
            <a:ext cx="4333875" cy="4000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72098" lnSpcReduction="20000"/>
          </a:bodyPr>
          <a:lstStyle/>
          <a:p>
            <a:pPr algn="ctr">
              <a:defRPr sz="1575" b="1" i="0">
                <a:solidFill>
                  <a:srgbClr val="17213F"/>
                </a:solidFill>
                <a:latin typeface="Arial"/>
                <a:ea typeface="Arial"/>
                <a:cs typeface="Arial"/>
              </a:defRPr>
            </a:pPr>
            <a:r>
              <a:rPr sz="1575" b="1" i="0">
                <a:solidFill>
                  <a:srgbClr val="17213F"/>
                </a:solidFill>
                <a:latin typeface="Arial"/>
                <a:ea typeface="Arial"/>
                <a:cs typeface="Arial"/>
              </a:rPr>
              <a:t>Più efficacia; rischio nutrizionale tardivo ancora da misurare</a:t>
            </a:r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CA82A2A0-BA9F-49D8-AC61-CC3C03F00F0D}"/>
              </a:ext>
            </a:extLst>
          </p:cNvPr>
          <p:cNvSpPr>
            <a:spLocks noGrp="1"/>
          </p:cNvSpPr>
          <p:nvPr/>
        </p:nvSpPr>
        <p:spPr>
          <a:xfrm>
            <a:off x="6572250" y="1524000"/>
            <a:ext cx="4619625" cy="3429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1667" lnSpcReduction="10000"/>
          </a:bodyPr>
          <a:lstStyle/>
          <a:p>
            <a:pPr algn="ctr">
              <a:defRPr sz="1800" b="1" i="0">
                <a:solidFill>
                  <a:srgbClr val="C43C32"/>
                </a:solidFill>
                <a:latin typeface="Arial"/>
                <a:ea typeface="Arial"/>
                <a:cs typeface="Arial"/>
              </a:defRPr>
            </a:pPr>
            <a:r>
              <a:rPr sz="1800" b="1" i="0">
                <a:solidFill>
                  <a:srgbClr val="C43C32"/>
                </a:solidFill>
                <a:latin typeface="Arial"/>
                <a:ea typeface="Arial"/>
                <a:cs typeface="Arial"/>
              </a:rPr>
              <a:t>OASIS · 1 ANNO</a:t>
            </a:r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CAB1D854-5691-438F-A2A4-C85457E0367F}"/>
              </a:ext>
            </a:extLst>
          </p:cNvPr>
          <p:cNvSpPr>
            <a:spLocks noGrp="1"/>
          </p:cNvSpPr>
          <p:nvPr/>
        </p:nvSpPr>
        <p:spPr>
          <a:xfrm>
            <a:off x="6715125" y="2047875"/>
            <a:ext cx="1905000" cy="571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2850" b="1" i="0">
                <a:solidFill>
                  <a:srgbClr val="C43C32"/>
                </a:solidFill>
                <a:latin typeface="Arial"/>
                <a:ea typeface="Arial"/>
                <a:cs typeface="Arial"/>
              </a:defRPr>
            </a:pPr>
            <a:r>
              <a:rPr sz="2850" b="1" i="0">
                <a:solidFill>
                  <a:srgbClr val="C43C32"/>
                </a:solidFill>
                <a:latin typeface="Arial"/>
                <a:ea typeface="Arial"/>
                <a:cs typeface="Arial"/>
              </a:rPr>
              <a:t>84,3%</a:t>
            </a:r>
          </a:p>
        </p:txBody>
      </p:sp>
      <p:sp>
        <p:nvSpPr>
          <p:cNvPr id="15" name="Rettangolo 14">
            <a:extLst>
              <a:ext uri="{FF2B5EF4-FFF2-40B4-BE49-F238E27FC236}">
                <a16:creationId xmlns:a16="http://schemas.microsoft.com/office/drawing/2014/main" id="{695C8987-CFA5-4556-893D-F973DFA0E737}"/>
              </a:ext>
            </a:extLst>
          </p:cNvPr>
          <p:cNvSpPr>
            <a:spLocks noGrp="1"/>
          </p:cNvSpPr>
          <p:nvPr/>
        </p:nvSpPr>
        <p:spPr>
          <a:xfrm>
            <a:off x="6715125" y="2600325"/>
            <a:ext cx="1905000" cy="6858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350" b="0" i="0">
                <a:solidFill>
                  <a:srgbClr val="182033"/>
                </a:solidFill>
                <a:latin typeface="Arial"/>
                <a:ea typeface="Arial"/>
                <a:cs typeface="Arial"/>
              </a:defRPr>
            </a:pPr>
            <a:r>
              <a:rPr sz="1350" b="0" i="0">
                <a:solidFill>
                  <a:srgbClr val="182033"/>
                </a:solidFill>
                <a:latin typeface="Arial"/>
                <a:ea typeface="Arial"/>
                <a:cs typeface="Arial"/>
              </a:rPr>
              <a:t>EWL · SADI-S</a:t>
            </a:r>
          </a:p>
        </p:txBody>
      </p:sp>
      <p:sp>
        <p:nvSpPr>
          <p:cNvPr id="16" name="Rettangolo 15">
            <a:extLst>
              <a:ext uri="{FF2B5EF4-FFF2-40B4-BE49-F238E27FC236}">
                <a16:creationId xmlns:a16="http://schemas.microsoft.com/office/drawing/2014/main" id="{08313A20-F295-4AD5-8EF7-430198290F9E}"/>
              </a:ext>
            </a:extLst>
          </p:cNvPr>
          <p:cNvSpPr>
            <a:spLocks noGrp="1"/>
          </p:cNvSpPr>
          <p:nvPr/>
        </p:nvSpPr>
        <p:spPr>
          <a:xfrm>
            <a:off x="9048750" y="2047875"/>
            <a:ext cx="1905000" cy="571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2850" b="1" i="0">
                <a:solidFill>
                  <a:srgbClr val="2E63A8"/>
                </a:solidFill>
                <a:latin typeface="Arial"/>
                <a:ea typeface="Arial"/>
                <a:cs typeface="Arial"/>
              </a:defRPr>
            </a:pPr>
            <a:r>
              <a:rPr sz="2850" b="1" i="0">
                <a:solidFill>
                  <a:srgbClr val="2E63A8"/>
                </a:solidFill>
                <a:latin typeface="Arial"/>
                <a:ea typeface="Arial"/>
                <a:cs typeface="Arial"/>
              </a:rPr>
              <a:t>79,6%</a:t>
            </a:r>
          </a:p>
        </p:txBody>
      </p:sp>
      <p:sp>
        <p:nvSpPr>
          <p:cNvPr id="17" name="Rettangolo 16">
            <a:extLst>
              <a:ext uri="{FF2B5EF4-FFF2-40B4-BE49-F238E27FC236}">
                <a16:creationId xmlns:a16="http://schemas.microsoft.com/office/drawing/2014/main" id="{DE664FD7-5699-4CF8-AA1B-C15E563033E9}"/>
              </a:ext>
            </a:extLst>
          </p:cNvPr>
          <p:cNvSpPr>
            <a:spLocks noGrp="1"/>
          </p:cNvSpPr>
          <p:nvPr/>
        </p:nvSpPr>
        <p:spPr>
          <a:xfrm>
            <a:off x="9048750" y="2600325"/>
            <a:ext cx="1905000" cy="6858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350" b="0" i="0">
                <a:solidFill>
                  <a:srgbClr val="182033"/>
                </a:solidFill>
                <a:latin typeface="Arial"/>
                <a:ea typeface="Arial"/>
                <a:cs typeface="Arial"/>
              </a:defRPr>
            </a:pPr>
            <a:r>
              <a:rPr sz="1350" b="0" i="0">
                <a:solidFill>
                  <a:srgbClr val="182033"/>
                </a:solidFill>
                <a:latin typeface="Arial"/>
                <a:ea typeface="Arial"/>
                <a:cs typeface="Arial"/>
              </a:rPr>
              <a:t>EWL · OAGB</a:t>
            </a:r>
          </a:p>
        </p:txBody>
      </p:sp>
      <p:sp>
        <p:nvSpPr>
          <p:cNvPr id="18" name="Rettangolo 17">
            <a:extLst>
              <a:ext uri="{FF2B5EF4-FFF2-40B4-BE49-F238E27FC236}">
                <a16:creationId xmlns:a16="http://schemas.microsoft.com/office/drawing/2014/main" id="{2A5573B1-C712-4D98-9E5A-CF831991664B}"/>
              </a:ext>
            </a:extLst>
          </p:cNvPr>
          <p:cNvSpPr>
            <a:spLocks noGrp="1"/>
          </p:cNvSpPr>
          <p:nvPr/>
        </p:nvSpPr>
        <p:spPr>
          <a:xfrm>
            <a:off x="6810375" y="3476625"/>
            <a:ext cx="4143375" cy="7143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650" b="0" i="0">
                <a:solidFill>
                  <a:srgbClr val="182033"/>
                </a:solidFill>
                <a:latin typeface="Arial"/>
                <a:ea typeface="Arial"/>
                <a:cs typeface="Arial"/>
              </a:defRPr>
            </a:pPr>
            <a:r>
              <a:rPr sz="1650" b="0" i="0">
                <a:solidFill>
                  <a:srgbClr val="182033"/>
                </a:solidFill>
                <a:latin typeface="Arial"/>
                <a:ea typeface="Arial"/>
                <a:cs typeface="Arial"/>
              </a:rPr>
              <a:t>Complicanze tardive: 7,1% vs 35,4%</a:t>
            </a:r>
          </a:p>
          <a:p>
            <a:pPr algn="ctr">
              <a:defRPr sz="1650" b="0" i="0">
                <a:solidFill>
                  <a:srgbClr val="182033"/>
                </a:solidFill>
                <a:latin typeface="Arial"/>
                <a:ea typeface="Arial"/>
                <a:cs typeface="Arial"/>
              </a:defRPr>
            </a:pPr>
            <a:r>
              <a:rPr sz="1650" b="0" i="0">
                <a:solidFill>
                  <a:srgbClr val="182033"/>
                </a:solidFill>
                <a:latin typeface="Arial"/>
                <a:ea typeface="Arial"/>
                <a:cs typeface="Arial"/>
              </a:rPr>
              <a:t>OAGB: soprattutto reflusso biliare</a:t>
            </a:r>
          </a:p>
        </p:txBody>
      </p:sp>
      <p:sp>
        <p:nvSpPr>
          <p:cNvPr id="19" name="Rettangolo 18">
            <a:extLst>
              <a:ext uri="{FF2B5EF4-FFF2-40B4-BE49-F238E27FC236}">
                <a16:creationId xmlns:a16="http://schemas.microsoft.com/office/drawing/2014/main" id="{406A7D22-4A41-4636-AAE8-C57162D37489}"/>
              </a:ext>
            </a:extLst>
          </p:cNvPr>
          <p:cNvSpPr>
            <a:spLocks noGrp="1"/>
          </p:cNvSpPr>
          <p:nvPr/>
        </p:nvSpPr>
        <p:spPr>
          <a:xfrm>
            <a:off x="6715125" y="4333875"/>
            <a:ext cx="4333875" cy="4000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3783" lnSpcReduction="10000"/>
          </a:bodyPr>
          <a:lstStyle/>
          <a:p>
            <a:pPr algn="ctr">
              <a:defRPr sz="1575" b="1" i="0">
                <a:solidFill>
                  <a:srgbClr val="17213F"/>
                </a:solidFill>
                <a:latin typeface="Arial"/>
                <a:ea typeface="Arial"/>
                <a:cs typeface="Arial"/>
              </a:defRPr>
            </a:pPr>
            <a:r>
              <a:rPr sz="1575" b="1" i="0">
                <a:solidFill>
                  <a:srgbClr val="17213F"/>
                </a:solidFill>
                <a:latin typeface="Arial"/>
                <a:ea typeface="Arial"/>
                <a:cs typeface="Arial"/>
              </a:rPr>
              <a:t>Stessa efficacia precoce; diverso fenotipo di rischio</a:t>
            </a:r>
          </a:p>
        </p:txBody>
      </p:sp>
      <p:sp>
        <p:nvSpPr>
          <p:cNvPr id="20" name="Rettangolo 19">
            <a:extLst>
              <a:ext uri="{FF2B5EF4-FFF2-40B4-BE49-F238E27FC236}">
                <a16:creationId xmlns:a16="http://schemas.microsoft.com/office/drawing/2014/main" id="{1F0903C8-975A-4B23-AF88-55B593996F56}"/>
              </a:ext>
            </a:extLst>
          </p:cNvPr>
          <p:cNvSpPr>
            <a:spLocks noGrp="1"/>
          </p:cNvSpPr>
          <p:nvPr/>
        </p:nvSpPr>
        <p:spPr>
          <a:xfrm>
            <a:off x="1714500" y="5238750"/>
            <a:ext cx="8763000" cy="4000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800" b="1" i="0">
                <a:solidFill>
                  <a:srgbClr val="C43C32"/>
                </a:solidFill>
                <a:latin typeface="Arial"/>
                <a:ea typeface="Arial"/>
                <a:cs typeface="Arial"/>
              </a:defRPr>
            </a:pPr>
            <a:r>
              <a:rPr sz="1800" b="1" i="0">
                <a:solidFill>
                  <a:srgbClr val="C43C32"/>
                </a:solidFill>
                <a:latin typeface="Arial"/>
                <a:ea typeface="Arial"/>
                <a:cs typeface="Arial"/>
              </a:rPr>
              <a:t>Uno o due anni confrontano l’efficacia. Non chiudono la storia della sicurezza.</a:t>
            </a:r>
          </a:p>
        </p:txBody>
      </p:sp>
      <p:sp>
        <p:nvSpPr>
          <p:cNvPr id="21" name="Rettangolo 20">
            <a:extLst>
              <a:ext uri="{FF2B5EF4-FFF2-40B4-BE49-F238E27FC236}">
                <a16:creationId xmlns:a16="http://schemas.microsoft.com/office/drawing/2014/main" id="{3C21FB38-1059-4C27-9F61-8A4464101F39}"/>
              </a:ext>
            </a:extLst>
          </p:cNvPr>
          <p:cNvSpPr>
            <a:spLocks noGrp="1"/>
          </p:cNvSpPr>
          <p:nvPr/>
        </p:nvSpPr>
        <p:spPr>
          <a:xfrm>
            <a:off x="685800" y="6429375"/>
            <a:ext cx="10820400" cy="9525"/>
          </a:xfrm>
          <a:prstGeom prst="rect">
            <a:avLst/>
          </a:prstGeom>
          <a:solidFill>
            <a:srgbClr val="D8DFE9"/>
          </a:solidFill>
          <a:ln w="0"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22" name="Rettangolo 21">
            <a:extLst>
              <a:ext uri="{FF2B5EF4-FFF2-40B4-BE49-F238E27FC236}">
                <a16:creationId xmlns:a16="http://schemas.microsoft.com/office/drawing/2014/main" id="{5FBB83B1-E886-44C2-B2B2-5A15708228F8}"/>
              </a:ext>
            </a:extLst>
          </p:cNvPr>
          <p:cNvSpPr>
            <a:spLocks noGrp="1"/>
          </p:cNvSpPr>
          <p:nvPr/>
        </p:nvSpPr>
        <p:spPr>
          <a:xfrm>
            <a:off x="685800" y="6486525"/>
            <a:ext cx="9715500" cy="190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6288" lnSpcReduction="10000"/>
          </a:bodyPr>
          <a:lstStyle/>
          <a:p>
            <a:pPr algn="l">
              <a:defRPr sz="825" b="0" i="0">
                <a:solidFill>
                  <a:srgbClr val="657087"/>
                </a:solidFill>
                <a:latin typeface="Arial"/>
                <a:ea typeface="Arial"/>
                <a:cs typeface="Arial"/>
              </a:defRPr>
            </a:pPr>
            <a:r>
              <a:rPr sz="825" b="0" i="0">
                <a:solidFill>
                  <a:srgbClr val="657087"/>
                </a:solidFill>
                <a:latin typeface="Arial"/>
                <a:ea typeface="Arial"/>
                <a:cs typeface="Arial"/>
              </a:rPr>
              <a:t>Robert M et al. Lancet. 2025;406:846–859; Sánchez-Cordero S et al. Surg Obes Relat Dis. 2026</a:t>
            </a:r>
          </a:p>
        </p:txBody>
      </p:sp>
      <p:sp>
        <p:nvSpPr>
          <p:cNvPr id="23" name="Rettangolo 22">
            <a:extLst>
              <a:ext uri="{FF2B5EF4-FFF2-40B4-BE49-F238E27FC236}">
                <a16:creationId xmlns:a16="http://schemas.microsoft.com/office/drawing/2014/main" id="{A3AA7499-3D64-4773-8103-685383EF129E}"/>
              </a:ext>
            </a:extLst>
          </p:cNvPr>
          <p:cNvSpPr>
            <a:spLocks noGrp="1"/>
          </p:cNvSpPr>
          <p:nvPr/>
        </p:nvSpPr>
        <p:spPr>
          <a:xfrm>
            <a:off x="10953750" y="6486525"/>
            <a:ext cx="552450" cy="190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6288" lnSpcReduction="10000"/>
          </a:bodyPr>
          <a:lstStyle/>
          <a:p>
            <a:pPr algn="r">
              <a:defRPr sz="825" b="0" i="0">
                <a:solidFill>
                  <a:srgbClr val="657087"/>
                </a:solidFill>
                <a:latin typeface="Arial"/>
                <a:ea typeface="Arial"/>
                <a:cs typeface="Arial"/>
              </a:defRPr>
            </a:pPr>
            <a:r>
              <a:rPr sz="825" b="0" i="0">
                <a:solidFill>
                  <a:srgbClr val="657087"/>
                </a:solidFill>
                <a:latin typeface="Arial"/>
                <a:ea typeface="Arial"/>
                <a:cs typeface="Arial"/>
              </a:rPr>
              <a:t>32</a:t>
            </a:r>
          </a:p>
        </p:txBody>
      </p:sp>
    </p:spTree>
    <p:extLst>
      <p:ext uri="{BB962C8B-B14F-4D97-AF65-F5344CB8AC3E}">
        <p14:creationId xmlns:p14="http://schemas.microsoft.com/office/powerpoint/2010/main" val="1179842524"/>
      </p:ext>
    </p:extLst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719993c2-6a9a-413c-a63d-f031508ec94f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62DE3AD4BC4D9C47B0C20017A8811D82" ma:contentTypeVersion="17" ma:contentTypeDescription="Creare un nuovo documento." ma:contentTypeScope="" ma:versionID="9f568d8e32bc6e6448c162b542adc11e">
  <xsd:schema xmlns:xsd="http://www.w3.org/2001/XMLSchema" xmlns:xs="http://www.w3.org/2001/XMLSchema" xmlns:p="http://schemas.microsoft.com/office/2006/metadata/properties" xmlns:ns3="719993c2-6a9a-413c-a63d-f031508ec94f" xmlns:ns4="853bfe46-526a-4db9-9fdb-61de3b6a780f" targetNamespace="http://schemas.microsoft.com/office/2006/metadata/properties" ma:root="true" ma:fieldsID="b6c52097dd0ddb1e090cb62d5a880d60" ns3:_="" ns4:_="">
    <xsd:import namespace="719993c2-6a9a-413c-a63d-f031508ec94f"/>
    <xsd:import namespace="853bfe46-526a-4db9-9fdb-61de3b6a780f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KeyPoints" minOccurs="0"/>
                <xsd:element ref="ns3:MediaServiceKeyPoints" minOccurs="0"/>
                <xsd:element ref="ns3:_activity" minOccurs="0"/>
                <xsd:element ref="ns3:MediaServiceObjectDetectorVersions" minOccurs="0"/>
                <xsd:element ref="ns3:MediaServiceSystem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SearchProperties" minOccurs="0"/>
                <xsd:element ref="ns3:MediaServiceDateTaken" minOccurs="0"/>
                <xsd:element ref="ns3:MediaLengthInSeconds" minOccurs="0"/>
                <xsd:element ref="ns3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9993c2-6a9a-413c-a63d-f031508ec94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3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4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_activity" ma:index="15" nillable="true" ma:displayName="_activity" ma:hidden="true" ma:internalName="_activity">
      <xsd:simpleType>
        <xsd:restriction base="dms:Note"/>
      </xsd:simpleType>
    </xsd:element>
    <xsd:element name="MediaServiceObjectDetectorVersions" ma:index="16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ystemTags" ma:index="17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SearchProperties" ma:index="2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2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BillingMetadata" ma:index="24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53bfe46-526a-4db9-9fdb-61de3b6a780f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Condivis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Condiviso con dettagli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Hash suggerimento condivisione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i contenuto"/>
        <xsd:element ref="dc:title" minOccurs="0" maxOccurs="1" ma:index="4" ma:displayName="Tito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6823482C-5473-4E63-8154-18A8A338BBC8}">
  <ds:schemaRefs>
    <ds:schemaRef ds:uri="719993c2-6a9a-413c-a63d-f031508ec94f"/>
    <ds:schemaRef ds:uri="http://schemas.microsoft.com/office/infopath/2007/PartnerControls"/>
    <ds:schemaRef ds:uri="http://www.w3.org/XML/1998/namespace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openxmlformats.org/package/2006/metadata/core-properties"/>
    <ds:schemaRef ds:uri="853bfe46-526a-4db9-9fdb-61de3b6a780f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48FFCD85-C7E8-4EEB-BD1F-F7A541C9820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9993c2-6a9a-413c-a63d-f031508ec94f"/>
    <ds:schemaRef ds:uri="853bfe46-526a-4db9-9fdb-61de3b6a780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4284BD32-CA30-48DC-BF5A-B1B8BE182C56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23</TotalTime>
  <Words>3072</Words>
  <Application>Microsoft Office PowerPoint</Application>
  <DocSecurity>0</DocSecurity>
  <PresentationFormat>Widescreen</PresentationFormat>
  <Paragraphs>457</Paragraphs>
  <Slides>40</Slides>
  <Notes>37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2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40</vt:i4>
      </vt:variant>
    </vt:vector>
  </HeadingPairs>
  <TitlesOfParts>
    <vt:vector size="43" baseType="lpstr">
      <vt:lpstr>Arial</vt:lpstr>
      <vt:lpstr>Calibri</vt:lpstr>
      <vt:lpstr>ChatGPT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Grazie per l’attenzione!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Daniele Filippi</cp:lastModifiedBy>
  <cp:revision>53</cp:revision>
  <dcterms:created xsi:type="dcterms:W3CDTF">2026-09-12T17:35:41Z</dcterms:created>
  <dcterms:modified xsi:type="dcterms:W3CDTF">2026-09-18T10:01:00Z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0x01010062DE3AD4BC4D9C47B0C20017A8811D82</vt:lpwstr>
  </property>
</Properties>
</file>